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6858000" cy="9144000"/>
  <p:embeddedFontLst>
    <p:embeddedFont>
      <p:font typeface="Corsiv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3" roundtripDataSignature="AMtx7mhYcGGCQSzETayby/t0FdbVAeCi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rsiva-bold.fntdata"/><Relationship Id="rId11" Type="http://schemas.openxmlformats.org/officeDocument/2006/relationships/slide" Target="slides/slide6.xml"/><Relationship Id="rId22" Type="http://schemas.openxmlformats.org/officeDocument/2006/relationships/font" Target="fonts/Corsiva-boldItalic.fntdata"/><Relationship Id="rId10" Type="http://schemas.openxmlformats.org/officeDocument/2006/relationships/slide" Target="slides/slide5.xml"/><Relationship Id="rId21" Type="http://schemas.openxmlformats.org/officeDocument/2006/relationships/font" Target="fonts/Corsiva-italic.fntdata"/><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orsiva-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p:nvPr>
            <p:ph idx="2" type="pic"/>
          </p:nvPr>
        </p:nvSpPr>
        <p:spPr>
          <a:xfrm>
            <a:off x="1792288" y="612775"/>
            <a:ext cx="5486400" cy="4114800"/>
          </a:xfrm>
          <a:prstGeom prst="rect">
            <a:avLst/>
          </a:prstGeom>
          <a:noFill/>
          <a:ln>
            <a:noFill/>
          </a:ln>
        </p:spPr>
      </p:sp>
      <p:sp>
        <p:nvSpPr>
          <p:cNvPr id="68" name="Google Shape;68;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13.jpg"/><Relationship Id="rId6" Type="http://schemas.openxmlformats.org/officeDocument/2006/relationships/image" Target="../media/image24.jpg"/><Relationship Id="rId7"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17.jpg"/><Relationship Id="rId6" Type="http://schemas.openxmlformats.org/officeDocument/2006/relationships/image" Target="../media/image1.jpg"/><Relationship Id="rId7" Type="http://schemas.openxmlformats.org/officeDocument/2006/relationships/image" Target="../media/image19.jpg"/><Relationship Id="rId8"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a:off x="588792" y="609274"/>
            <a:ext cx="7888736" cy="4115126"/>
          </a:xfrm>
          <a:prstGeom prst="rect">
            <a:avLst/>
          </a:prstGeom>
          <a:noFill/>
          <a:ln>
            <a:noFill/>
          </a:ln>
        </p:spPr>
      </p:pic>
      <p:sp>
        <p:nvSpPr>
          <p:cNvPr id="90" name="Google Shape;90;p1"/>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91" name="Google Shape;91;p1"/>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sp>
        <p:nvSpPr>
          <p:cNvPr id="92" name="Google Shape;92;p1"/>
          <p:cNvSpPr txBox="1"/>
          <p:nvPr/>
        </p:nvSpPr>
        <p:spPr>
          <a:xfrm>
            <a:off x="76201" y="4800600"/>
            <a:ext cx="9067799" cy="189282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950"/>
              <a:buFont typeface="Noto Sans Symbols"/>
              <a:buChar char="⮚"/>
            </a:pPr>
            <a:r>
              <a:rPr b="0" i="0" lang="en-US" sz="1950" u="none" cap="none" strike="noStrike">
                <a:solidFill>
                  <a:schemeClr val="dk1"/>
                </a:solidFill>
                <a:latin typeface="Verdana"/>
                <a:ea typeface="Verdana"/>
                <a:cs typeface="Verdana"/>
                <a:sym typeface="Verdana"/>
              </a:rPr>
              <a:t>Exposing the coelom (body cavity) - You will make an incision at the midline of the frog near the rear legs. Place the scissors in the incision and press upward with lower part of the scissors against the skin to prevent cutting too deep. Make the 5 cuts shown above; repeat for muscle layer. Advance the slide to view cuts shown above and to view an accompanying video. </a:t>
            </a:r>
            <a:endParaRPr b="0" i="0" sz="1950" u="none" cap="none" strike="noStrike">
              <a:solidFill>
                <a:schemeClr val="dk1"/>
              </a:solidFill>
              <a:latin typeface="Calibri"/>
              <a:ea typeface="Calibri"/>
              <a:cs typeface="Calibri"/>
              <a:sym typeface="Calibri"/>
            </a:endParaRPr>
          </a:p>
        </p:txBody>
      </p:sp>
      <p:sp>
        <p:nvSpPr>
          <p:cNvPr id="93" name="Google Shape;93;p1"/>
          <p:cNvSpPr/>
          <p:nvPr/>
        </p:nvSpPr>
        <p:spPr>
          <a:xfrm flipH="1" rot="5400000">
            <a:off x="5782966" y="1967230"/>
            <a:ext cx="1923937" cy="530930"/>
          </a:xfrm>
          <a:prstGeom prst="arc">
            <a:avLst>
              <a:gd fmla="val 12671746" name="adj1"/>
              <a:gd fmla="val 19584896" name="adj2"/>
            </a:avLst>
          </a:prstGeom>
          <a:noFill/>
          <a:ln cap="flat" cmpd="sng" w="57150">
            <a:solidFill>
              <a:srgbClr val="FFFF00"/>
            </a:solidFill>
            <a:prstDash val="dash"/>
            <a:round/>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1"/>
          <p:cNvSpPr txBox="1"/>
          <p:nvPr/>
        </p:nvSpPr>
        <p:spPr>
          <a:xfrm>
            <a:off x="7284437" y="1119913"/>
            <a:ext cx="1676400"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Verdana"/>
                <a:ea typeface="Verdana"/>
                <a:cs typeface="Verdana"/>
                <a:sym typeface="Verdana"/>
              </a:rPr>
              <a:t>Always cut away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Verdana"/>
                <a:ea typeface="Verdana"/>
                <a:cs typeface="Verdana"/>
                <a:sym typeface="Verdana"/>
              </a:rPr>
              <a:t>from yourself</a:t>
            </a:r>
            <a:endParaRPr b="0" i="0" sz="1800" u="none" cap="none" strike="noStrike">
              <a:solidFill>
                <a:schemeClr val="dk1"/>
              </a:solidFill>
              <a:latin typeface="Calibri"/>
              <a:ea typeface="Calibri"/>
              <a:cs typeface="Calibri"/>
              <a:sym typeface="Calibri"/>
            </a:endParaRPr>
          </a:p>
        </p:txBody>
      </p:sp>
      <p:sp>
        <p:nvSpPr>
          <p:cNvPr id="95" name="Google Shape;95;p1"/>
          <p:cNvSpPr/>
          <p:nvPr/>
        </p:nvSpPr>
        <p:spPr>
          <a:xfrm rot="487529">
            <a:off x="3528002" y="2548986"/>
            <a:ext cx="5401355" cy="829099"/>
          </a:xfrm>
          <a:prstGeom prst="arc">
            <a:avLst>
              <a:gd fmla="val 11249152" name="adj1"/>
              <a:gd fmla="val 20035244" name="adj2"/>
            </a:avLst>
          </a:prstGeom>
          <a:noFill/>
          <a:ln cap="flat" cmpd="sng" w="57150">
            <a:solidFill>
              <a:srgbClr val="FFFF00"/>
            </a:solidFill>
            <a:prstDash val="dash"/>
            <a:round/>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 name="Google Shape;96;p1"/>
          <p:cNvSpPr/>
          <p:nvPr/>
        </p:nvSpPr>
        <p:spPr>
          <a:xfrm rot="-2950801">
            <a:off x="3665515" y="1720100"/>
            <a:ext cx="2142433" cy="533400"/>
          </a:xfrm>
          <a:prstGeom prst="arc">
            <a:avLst>
              <a:gd fmla="val 11783288" name="adj1"/>
              <a:gd fmla="val 16607682" name="adj2"/>
            </a:avLst>
          </a:prstGeom>
          <a:noFill/>
          <a:ln cap="flat" cmpd="sng" w="57150">
            <a:solidFill>
              <a:srgbClr val="FFFF00"/>
            </a:solidFill>
            <a:prstDash val="dash"/>
            <a:round/>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 name="Google Shape;97;p1"/>
          <p:cNvSpPr/>
          <p:nvPr/>
        </p:nvSpPr>
        <p:spPr>
          <a:xfrm flipH="1" rot="-7617264">
            <a:off x="3065241" y="3786274"/>
            <a:ext cx="4523396" cy="393568"/>
          </a:xfrm>
          <a:prstGeom prst="arc">
            <a:avLst>
              <a:gd fmla="val 10969561" name="adj1"/>
              <a:gd fmla="val 11980887" name="adj2"/>
            </a:avLst>
          </a:prstGeom>
          <a:noFill/>
          <a:ln cap="flat" cmpd="sng" w="57150">
            <a:solidFill>
              <a:srgbClr val="FFFF00"/>
            </a:solidFill>
            <a:prstDash val="dash"/>
            <a:round/>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1"/>
          <p:cNvSpPr txBox="1"/>
          <p:nvPr/>
        </p:nvSpPr>
        <p:spPr>
          <a:xfrm>
            <a:off x="4767198" y="3133225"/>
            <a:ext cx="719202" cy="4924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FFFF00"/>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99" name="Google Shape;99;p1"/>
          <p:cNvSpPr txBox="1"/>
          <p:nvPr/>
        </p:nvSpPr>
        <p:spPr>
          <a:xfrm>
            <a:off x="3682263" y="1731851"/>
            <a:ext cx="719202" cy="4924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FFFF00"/>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00" name="Google Shape;100;p1"/>
          <p:cNvSpPr txBox="1"/>
          <p:nvPr/>
        </p:nvSpPr>
        <p:spPr>
          <a:xfrm>
            <a:off x="5713587" y="2575777"/>
            <a:ext cx="719202" cy="4924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FFFF00"/>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01" name="Google Shape;101;p1"/>
          <p:cNvSpPr txBox="1"/>
          <p:nvPr/>
        </p:nvSpPr>
        <p:spPr>
          <a:xfrm>
            <a:off x="7012307" y="2142497"/>
            <a:ext cx="719202" cy="4924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FFFF00"/>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02" name="Google Shape;102;p1"/>
          <p:cNvSpPr txBox="1"/>
          <p:nvPr/>
        </p:nvSpPr>
        <p:spPr>
          <a:xfrm>
            <a:off x="1828800" y="0"/>
            <a:ext cx="69342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sp>
        <p:nvSpPr>
          <p:cNvPr id="103" name="Google Shape;103;p1"/>
          <p:cNvSpPr/>
          <p:nvPr/>
        </p:nvSpPr>
        <p:spPr>
          <a:xfrm rot="6356194">
            <a:off x="5653687" y="2865823"/>
            <a:ext cx="1923937" cy="531476"/>
          </a:xfrm>
          <a:prstGeom prst="arc">
            <a:avLst>
              <a:gd fmla="val 12671746" name="adj1"/>
              <a:gd fmla="val 19584896" name="adj2"/>
            </a:avLst>
          </a:prstGeom>
          <a:noFill/>
          <a:ln cap="flat" cmpd="sng" w="57150">
            <a:solidFill>
              <a:srgbClr val="FFFF00"/>
            </a:solidFill>
            <a:prstDash val="dash"/>
            <a:round/>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1"/>
          <p:cNvSpPr txBox="1"/>
          <p:nvPr/>
        </p:nvSpPr>
        <p:spPr>
          <a:xfrm>
            <a:off x="6986590" y="2887003"/>
            <a:ext cx="719202" cy="4924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FFFF0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8229600"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0"/>
                                        <p:tgtEl>
                                          <p:spTgt spid="94"/>
                                        </p:tgtEl>
                                      </p:cBhvr>
                                    </p:animEffect>
                                  </p:childTnLst>
                                </p:cTn>
                              </p:par>
                              <p:par>
                                <p:cTn fill="hold" nodeType="withEffect" presetClass="entr" presetID="10" presetSubtype="0">
                                  <p:stCondLst>
                                    <p:cond delay="20000"/>
                                  </p:stCondLst>
                                  <p:childTnLst>
                                    <p:set>
                                      <p:cBhvr>
                                        <p:cTn dur="1" fill="hold">
                                          <p:stCondLst>
                                            <p:cond delay="0"/>
                                          </p:stCondLst>
                                        </p:cTn>
                                        <p:tgtEl>
                                          <p:spTgt spid="93"/>
                                        </p:tgtEl>
                                        <p:attrNameLst>
                                          <p:attrName>style.visibility</p:attrName>
                                        </p:attrNameLst>
                                      </p:cBhvr>
                                      <p:to>
                                        <p:strVal val="visible"/>
                                      </p:to>
                                    </p:set>
                                    <p:animEffect filter="fade" transition="in">
                                      <p:cBhvr>
                                        <p:cTn dur="5000"/>
                                        <p:tgtEl>
                                          <p:spTgt spid="93"/>
                                        </p:tgtEl>
                                      </p:cBhvr>
                                    </p:animEffect>
                                  </p:childTnLst>
                                </p:cTn>
                              </p:par>
                              <p:par>
                                <p:cTn fill="hold" nodeType="withEffect" presetClass="entr" presetID="10" presetSubtype="0">
                                  <p:stCondLst>
                                    <p:cond delay="3000"/>
                                  </p:stCondLst>
                                  <p:childTnLst>
                                    <p:set>
                                      <p:cBhvr>
                                        <p:cTn dur="1" fill="hold">
                                          <p:stCondLst>
                                            <p:cond delay="0"/>
                                          </p:stCondLst>
                                        </p:cTn>
                                        <p:tgtEl>
                                          <p:spTgt spid="98"/>
                                        </p:tgtEl>
                                        <p:attrNameLst>
                                          <p:attrName>style.visibility</p:attrName>
                                        </p:attrNameLst>
                                      </p:cBhvr>
                                      <p:to>
                                        <p:strVal val="visible"/>
                                      </p:to>
                                    </p:set>
                                    <p:animEffect filter="fade" transition="in">
                                      <p:cBhvr>
                                        <p:cTn dur="5000"/>
                                        <p:tgtEl>
                                          <p:spTgt spid="98"/>
                                        </p:tgtEl>
                                      </p:cBhvr>
                                    </p:animEffect>
                                  </p:childTnLst>
                                </p:cTn>
                              </p:par>
                              <p:par>
                                <p:cTn fill="hold" nodeType="withEffect" presetClass="entr" presetID="10" presetSubtype="0">
                                  <p:stCondLst>
                                    <p:cond delay="14000"/>
                                  </p:stCondLst>
                                  <p:childTnLst>
                                    <p:set>
                                      <p:cBhvr>
                                        <p:cTn dur="1" fill="hold">
                                          <p:stCondLst>
                                            <p:cond delay="0"/>
                                          </p:stCondLst>
                                        </p:cTn>
                                        <p:tgtEl>
                                          <p:spTgt spid="95"/>
                                        </p:tgtEl>
                                        <p:attrNameLst>
                                          <p:attrName>style.visibility</p:attrName>
                                        </p:attrNameLst>
                                      </p:cBhvr>
                                      <p:to>
                                        <p:strVal val="visible"/>
                                      </p:to>
                                    </p:set>
                                    <p:animEffect filter="fade" transition="in">
                                      <p:cBhvr>
                                        <p:cTn dur="5000"/>
                                        <p:tgtEl>
                                          <p:spTgt spid="95"/>
                                        </p:tgtEl>
                                      </p:cBhvr>
                                    </p:animEffect>
                                  </p:childTnLst>
                                </p:cTn>
                              </p:par>
                              <p:par>
                                <p:cTn fill="hold" nodeType="withEffect" presetClass="entr" presetID="10" presetSubtype="0">
                                  <p:stCondLst>
                                    <p:cond delay="13000"/>
                                  </p:stCondLst>
                                  <p:childTnLst>
                                    <p:set>
                                      <p:cBhvr>
                                        <p:cTn dur="1" fill="hold">
                                          <p:stCondLst>
                                            <p:cond delay="0"/>
                                          </p:stCondLst>
                                        </p:cTn>
                                        <p:tgtEl>
                                          <p:spTgt spid="100"/>
                                        </p:tgtEl>
                                        <p:attrNameLst>
                                          <p:attrName>style.visibility</p:attrName>
                                        </p:attrNameLst>
                                      </p:cBhvr>
                                      <p:to>
                                        <p:strVal val="visible"/>
                                      </p:to>
                                    </p:set>
                                    <p:animEffect filter="fade" transition="in">
                                      <p:cBhvr>
                                        <p:cTn dur="5000"/>
                                        <p:tgtEl>
                                          <p:spTgt spid="100"/>
                                        </p:tgtEl>
                                      </p:cBhvr>
                                    </p:animEffect>
                                  </p:childTnLst>
                                </p:cTn>
                              </p:par>
                              <p:par>
                                <p:cTn fill="hold" nodeType="withEffect" presetClass="entr" presetID="10" presetSubtype="0">
                                  <p:stCondLst>
                                    <p:cond delay="10000"/>
                                  </p:stCondLst>
                                  <p:childTnLst>
                                    <p:set>
                                      <p:cBhvr>
                                        <p:cTn dur="1" fill="hold">
                                          <p:stCondLst>
                                            <p:cond delay="0"/>
                                          </p:stCondLst>
                                        </p:cTn>
                                        <p:tgtEl>
                                          <p:spTgt spid="96"/>
                                        </p:tgtEl>
                                        <p:attrNameLst>
                                          <p:attrName>style.visibility</p:attrName>
                                        </p:attrNameLst>
                                      </p:cBhvr>
                                      <p:to>
                                        <p:strVal val="visible"/>
                                      </p:to>
                                    </p:set>
                                    <p:animEffect filter="fade" transition="in">
                                      <p:cBhvr>
                                        <p:cTn dur="5000"/>
                                        <p:tgtEl>
                                          <p:spTgt spid="96"/>
                                        </p:tgtEl>
                                      </p:cBhvr>
                                    </p:animEffect>
                                  </p:childTnLst>
                                </p:cTn>
                              </p:par>
                              <p:par>
                                <p:cTn fill="hold" nodeType="withEffect" presetClass="entr" presetID="10" presetSubtype="0">
                                  <p:stCondLst>
                                    <p:cond delay="20000"/>
                                  </p:stCondLst>
                                  <p:childTnLst>
                                    <p:set>
                                      <p:cBhvr>
                                        <p:cTn dur="1" fill="hold">
                                          <p:stCondLst>
                                            <p:cond delay="0"/>
                                          </p:stCondLst>
                                        </p:cTn>
                                        <p:tgtEl>
                                          <p:spTgt spid="101"/>
                                        </p:tgtEl>
                                        <p:attrNameLst>
                                          <p:attrName>style.visibility</p:attrName>
                                        </p:attrNameLst>
                                      </p:cBhvr>
                                      <p:to>
                                        <p:strVal val="visible"/>
                                      </p:to>
                                    </p:set>
                                    <p:animEffect filter="fade" transition="in">
                                      <p:cBhvr>
                                        <p:cTn dur="5000"/>
                                        <p:tgtEl>
                                          <p:spTgt spid="101"/>
                                        </p:tgtEl>
                                      </p:cBhvr>
                                    </p:animEffect>
                                  </p:childTnLst>
                                </p:cTn>
                              </p:par>
                              <p:par>
                                <p:cTn fill="hold" nodeType="withEffect" presetClass="entr" presetID="10" presetSubtype="0">
                                  <p:stCondLst>
                                    <p:cond delay="3000"/>
                                  </p:stCondLst>
                                  <p:childTnLst>
                                    <p:set>
                                      <p:cBhvr>
                                        <p:cTn dur="1" fill="hold">
                                          <p:stCondLst>
                                            <p:cond delay="0"/>
                                          </p:stCondLst>
                                        </p:cTn>
                                        <p:tgtEl>
                                          <p:spTgt spid="97"/>
                                        </p:tgtEl>
                                        <p:attrNameLst>
                                          <p:attrName>style.visibility</p:attrName>
                                        </p:attrNameLst>
                                      </p:cBhvr>
                                      <p:to>
                                        <p:strVal val="visible"/>
                                      </p:to>
                                    </p:set>
                                    <p:animEffect filter="fade" transition="in">
                                      <p:cBhvr>
                                        <p:cTn dur="5000"/>
                                        <p:tgtEl>
                                          <p:spTgt spid="97"/>
                                        </p:tgtEl>
                                      </p:cBhvr>
                                    </p:animEffect>
                                  </p:childTnLst>
                                </p:cTn>
                              </p:par>
                              <p:par>
                                <p:cTn fill="hold" nodeType="withEffect" presetClass="entr" presetID="10" presetSubtype="0">
                                  <p:stCondLst>
                                    <p:cond delay="10000"/>
                                  </p:stCondLst>
                                  <p:childTnLst>
                                    <p:set>
                                      <p:cBhvr>
                                        <p:cTn dur="1" fill="hold">
                                          <p:stCondLst>
                                            <p:cond delay="0"/>
                                          </p:stCondLst>
                                        </p:cTn>
                                        <p:tgtEl>
                                          <p:spTgt spid="99"/>
                                        </p:tgtEl>
                                        <p:attrNameLst>
                                          <p:attrName>style.visibility</p:attrName>
                                        </p:attrNameLst>
                                      </p:cBhvr>
                                      <p:to>
                                        <p:strVal val="visible"/>
                                      </p:to>
                                    </p:set>
                                    <p:animEffect filter="fade" transition="in">
                                      <p:cBhvr>
                                        <p:cTn dur="5000"/>
                                        <p:tgtEl>
                                          <p:spTgt spid="99"/>
                                        </p:tgtEl>
                                      </p:cBhvr>
                                    </p:animEffect>
                                  </p:childTnLst>
                                </p:cTn>
                              </p:par>
                              <p:par>
                                <p:cTn fill="hold" nodeType="withEffect" presetClass="entr" presetID="10" presetSubtype="0">
                                  <p:stCondLst>
                                    <p:cond delay="7000"/>
                                  </p:stCondLst>
                                  <p:childTnLst>
                                    <p:set>
                                      <p:cBhvr>
                                        <p:cTn dur="1" fill="hold">
                                          <p:stCondLst>
                                            <p:cond delay="0"/>
                                          </p:stCondLst>
                                        </p:cTn>
                                        <p:tgtEl>
                                          <p:spTgt spid="92"/>
                                        </p:tgtEl>
                                        <p:attrNameLst>
                                          <p:attrName>style.visibility</p:attrName>
                                        </p:attrNameLst>
                                      </p:cBhvr>
                                      <p:to>
                                        <p:strVal val="visible"/>
                                      </p:to>
                                    </p:set>
                                    <p:animEffect filter="fade" transition="in">
                                      <p:cBhvr>
                                        <p:cTn dur="5000"/>
                                        <p:tgtEl>
                                          <p:spTgt spid="92"/>
                                        </p:tgtEl>
                                      </p:cBhvr>
                                    </p:animEffect>
                                  </p:childTnLst>
                                </p:cTn>
                              </p:par>
                              <p:par>
                                <p:cTn fill="hold" nodeType="withEffect" presetClass="entr" presetID="10" presetSubtype="0">
                                  <p:stCondLst>
                                    <p:cond delay="22000"/>
                                  </p:stCondLst>
                                  <p:childTnLst>
                                    <p:set>
                                      <p:cBhvr>
                                        <p:cTn dur="1" fill="hold">
                                          <p:stCondLst>
                                            <p:cond delay="0"/>
                                          </p:stCondLst>
                                        </p:cTn>
                                        <p:tgtEl>
                                          <p:spTgt spid="103"/>
                                        </p:tgtEl>
                                        <p:attrNameLst>
                                          <p:attrName>style.visibility</p:attrName>
                                        </p:attrNameLst>
                                      </p:cBhvr>
                                      <p:to>
                                        <p:strVal val="visible"/>
                                      </p:to>
                                    </p:set>
                                    <p:animEffect filter="fade" transition="in">
                                      <p:cBhvr>
                                        <p:cTn dur="5000"/>
                                        <p:tgtEl>
                                          <p:spTgt spid="103"/>
                                        </p:tgtEl>
                                      </p:cBhvr>
                                    </p:animEffect>
                                  </p:childTnLst>
                                </p:cTn>
                              </p:par>
                              <p:par>
                                <p:cTn fill="hold" nodeType="withEffect" presetClass="entr" presetID="10" presetSubtype="0">
                                  <p:stCondLst>
                                    <p:cond delay="22000"/>
                                  </p:stCondLst>
                                  <p:childTnLst>
                                    <p:set>
                                      <p:cBhvr>
                                        <p:cTn dur="1" fill="hold">
                                          <p:stCondLst>
                                            <p:cond delay="0"/>
                                          </p:stCondLst>
                                        </p:cTn>
                                        <p:tgtEl>
                                          <p:spTgt spid="104"/>
                                        </p:tgtEl>
                                        <p:attrNameLst>
                                          <p:attrName>style.visibility</p:attrName>
                                        </p:attrNameLst>
                                      </p:cBhvr>
                                      <p:to>
                                        <p:strVal val="visible"/>
                                      </p:to>
                                    </p:set>
                                    <p:animEffect filter="fade" transition="in">
                                      <p:cBhvr>
                                        <p:cTn dur="5000"/>
                                        <p:tgtEl>
                                          <p:spTgt spid="104"/>
                                        </p:tgtEl>
                                      </p:cBhvr>
                                    </p:animEffect>
                                  </p:childTnLst>
                                </p:cTn>
                              </p:par>
                              <p:par>
                                <p:cTn fill="hold" nodeType="withEffect" presetClass="entr" presetID="10" presetSubtype="0">
                                  <p:stCondLst>
                                    <p:cond delay="22000"/>
                                  </p:stCondLst>
                                  <p:childTnLst>
                                    <p:set>
                                      <p:cBhvr>
                                        <p:cTn dur="1" fill="hold">
                                          <p:stCondLst>
                                            <p:cond delay="0"/>
                                          </p:stCondLst>
                                        </p:cTn>
                                        <p:tgtEl>
                                          <p:spTgt spid="105"/>
                                        </p:tgtEl>
                                        <p:attrNameLst>
                                          <p:attrName>style.visibility</p:attrName>
                                        </p:attrNameLst>
                                      </p:cBhvr>
                                      <p:to>
                                        <p:strVal val="visible"/>
                                      </p:to>
                                    </p:set>
                                    <p:animEffect filter="fade" transition="in">
                                      <p:cBhvr>
                                        <p:cTn dur="2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10"/>
          <p:cNvPicPr preferRelativeResize="0"/>
          <p:nvPr/>
        </p:nvPicPr>
        <p:blipFill rotWithShape="1">
          <a:blip r:embed="rId3">
            <a:alphaModFix/>
          </a:blip>
          <a:srcRect b="0" l="0" r="0" t="0"/>
          <a:stretch/>
        </p:blipFill>
        <p:spPr>
          <a:xfrm>
            <a:off x="132660" y="1394741"/>
            <a:ext cx="6154840" cy="4618439"/>
          </a:xfrm>
          <a:prstGeom prst="rect">
            <a:avLst/>
          </a:prstGeom>
          <a:noFill/>
          <a:ln>
            <a:noFill/>
          </a:ln>
        </p:spPr>
      </p:pic>
      <p:sp>
        <p:nvSpPr>
          <p:cNvPr id="287" name="Google Shape;287;p10"/>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cxnSp>
        <p:nvCxnSpPr>
          <p:cNvPr id="288" name="Google Shape;288;p10"/>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cxnSp>
        <p:nvCxnSpPr>
          <p:cNvPr id="289" name="Google Shape;289;p10"/>
          <p:cNvCxnSpPr/>
          <p:nvPr/>
        </p:nvCxnSpPr>
        <p:spPr>
          <a:xfrm>
            <a:off x="2019949" y="1785209"/>
            <a:ext cx="864162" cy="594238"/>
          </a:xfrm>
          <a:prstGeom prst="straightConnector1">
            <a:avLst/>
          </a:prstGeom>
          <a:noFill/>
          <a:ln cap="flat" cmpd="sng" w="38100">
            <a:solidFill>
              <a:srgbClr val="FF0000"/>
            </a:solidFill>
            <a:prstDash val="solid"/>
            <a:round/>
            <a:headEnd len="sm" w="sm" type="none"/>
            <a:tailEnd len="sm" w="sm" type="none"/>
          </a:ln>
        </p:spPr>
      </p:cxnSp>
      <p:cxnSp>
        <p:nvCxnSpPr>
          <p:cNvPr id="290" name="Google Shape;290;p10"/>
          <p:cNvCxnSpPr/>
          <p:nvPr/>
        </p:nvCxnSpPr>
        <p:spPr>
          <a:xfrm flipH="1" rot="10800000">
            <a:off x="2647342" y="2240901"/>
            <a:ext cx="3895725" cy="988950"/>
          </a:xfrm>
          <a:prstGeom prst="straightConnector1">
            <a:avLst/>
          </a:prstGeom>
          <a:noFill/>
          <a:ln cap="flat" cmpd="sng" w="38100">
            <a:solidFill>
              <a:srgbClr val="FF0000"/>
            </a:solidFill>
            <a:prstDash val="solid"/>
            <a:round/>
            <a:headEnd len="sm" w="sm" type="none"/>
            <a:tailEnd len="sm" w="sm" type="none"/>
          </a:ln>
        </p:spPr>
      </p:cxnSp>
      <p:cxnSp>
        <p:nvCxnSpPr>
          <p:cNvPr id="291" name="Google Shape;291;p10"/>
          <p:cNvCxnSpPr/>
          <p:nvPr/>
        </p:nvCxnSpPr>
        <p:spPr>
          <a:xfrm>
            <a:off x="2547184" y="3429000"/>
            <a:ext cx="200316" cy="2664081"/>
          </a:xfrm>
          <a:prstGeom prst="straightConnector1">
            <a:avLst/>
          </a:prstGeom>
          <a:noFill/>
          <a:ln cap="flat" cmpd="sng" w="38100">
            <a:solidFill>
              <a:srgbClr val="FF0000"/>
            </a:solidFill>
            <a:prstDash val="solid"/>
            <a:round/>
            <a:headEnd len="sm" w="sm" type="none"/>
            <a:tailEnd len="sm" w="sm" type="none"/>
          </a:ln>
        </p:spPr>
      </p:cxnSp>
      <p:sp>
        <p:nvSpPr>
          <p:cNvPr id="292" name="Google Shape;292;p10"/>
          <p:cNvSpPr txBox="1"/>
          <p:nvPr/>
        </p:nvSpPr>
        <p:spPr>
          <a:xfrm>
            <a:off x="1423187" y="1017065"/>
            <a:ext cx="3810202" cy="37767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Liver and stomach pulled back</a:t>
            </a:r>
            <a:endParaRPr b="0" i="0" sz="1400" u="none" cap="none" strike="noStrike">
              <a:solidFill>
                <a:srgbClr val="000000"/>
              </a:solidFill>
              <a:latin typeface="Arial"/>
              <a:ea typeface="Arial"/>
              <a:cs typeface="Arial"/>
              <a:sym typeface="Arial"/>
            </a:endParaRPr>
          </a:p>
        </p:txBody>
      </p:sp>
      <p:sp>
        <p:nvSpPr>
          <p:cNvPr id="293" name="Google Shape;293;p10"/>
          <p:cNvSpPr/>
          <p:nvPr/>
        </p:nvSpPr>
        <p:spPr>
          <a:xfrm>
            <a:off x="8229600"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sp>
        <p:nvSpPr>
          <p:cNvPr id="294" name="Google Shape;294;p10"/>
          <p:cNvSpPr txBox="1"/>
          <p:nvPr/>
        </p:nvSpPr>
        <p:spPr>
          <a:xfrm>
            <a:off x="117122" y="1570556"/>
            <a:ext cx="2014439" cy="3539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Verdana"/>
                <a:ea typeface="Verdana"/>
                <a:cs typeface="Verdana"/>
                <a:sym typeface="Verdana"/>
              </a:rPr>
              <a:t>Small intestines </a:t>
            </a:r>
            <a:endParaRPr b="0" i="0" sz="1400" u="none" cap="none" strike="noStrike">
              <a:solidFill>
                <a:srgbClr val="000000"/>
              </a:solidFill>
              <a:latin typeface="Arial"/>
              <a:ea typeface="Arial"/>
              <a:cs typeface="Arial"/>
              <a:sym typeface="Arial"/>
            </a:endParaRPr>
          </a:p>
        </p:txBody>
      </p:sp>
      <p:sp>
        <p:nvSpPr>
          <p:cNvPr id="295" name="Google Shape;295;p10"/>
          <p:cNvSpPr txBox="1"/>
          <p:nvPr/>
        </p:nvSpPr>
        <p:spPr>
          <a:xfrm>
            <a:off x="6516941" y="1225238"/>
            <a:ext cx="2588576" cy="2031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Spleen – Immune (white blood cell production); filters and stores blood; found in mesentery; dark here, many times fleshy color  </a:t>
            </a:r>
            <a:endParaRPr b="0" i="0" sz="1400" u="none" cap="none" strike="noStrike">
              <a:solidFill>
                <a:srgbClr val="000000"/>
              </a:solidFill>
              <a:latin typeface="Arial"/>
              <a:ea typeface="Arial"/>
              <a:cs typeface="Arial"/>
              <a:sym typeface="Arial"/>
            </a:endParaRPr>
          </a:p>
        </p:txBody>
      </p:sp>
      <p:cxnSp>
        <p:nvCxnSpPr>
          <p:cNvPr id="296" name="Google Shape;296;p10"/>
          <p:cNvCxnSpPr/>
          <p:nvPr/>
        </p:nvCxnSpPr>
        <p:spPr>
          <a:xfrm flipH="1" rot="10800000">
            <a:off x="2976926" y="3669223"/>
            <a:ext cx="3445838" cy="55872"/>
          </a:xfrm>
          <a:prstGeom prst="straightConnector1">
            <a:avLst/>
          </a:prstGeom>
          <a:noFill/>
          <a:ln cap="flat" cmpd="sng" w="38100">
            <a:solidFill>
              <a:srgbClr val="FF0000"/>
            </a:solidFill>
            <a:prstDash val="solid"/>
            <a:round/>
            <a:headEnd len="sm" w="sm" type="none"/>
            <a:tailEnd len="sm" w="sm" type="none"/>
          </a:ln>
        </p:spPr>
      </p:cxnSp>
      <p:sp>
        <p:nvSpPr>
          <p:cNvPr id="297" name="Google Shape;297;p10"/>
          <p:cNvSpPr txBox="1"/>
          <p:nvPr/>
        </p:nvSpPr>
        <p:spPr>
          <a:xfrm>
            <a:off x="262333" y="3457563"/>
            <a:ext cx="1370749" cy="36760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Verdana"/>
                <a:ea typeface="Verdana"/>
                <a:cs typeface="Verdana"/>
                <a:sym typeface="Verdana"/>
              </a:rPr>
              <a:t>Fat bodies</a:t>
            </a:r>
            <a:endParaRPr b="0" i="0" sz="1400" u="none" cap="none" strike="noStrike">
              <a:solidFill>
                <a:srgbClr val="000000"/>
              </a:solidFill>
              <a:latin typeface="Arial"/>
              <a:ea typeface="Arial"/>
              <a:cs typeface="Arial"/>
              <a:sym typeface="Arial"/>
            </a:endParaRPr>
          </a:p>
        </p:txBody>
      </p:sp>
      <p:sp>
        <p:nvSpPr>
          <p:cNvPr id="298" name="Google Shape;298;p10"/>
          <p:cNvSpPr txBox="1"/>
          <p:nvPr/>
        </p:nvSpPr>
        <p:spPr>
          <a:xfrm>
            <a:off x="-131145" y="4682865"/>
            <a:ext cx="2042635" cy="3539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Verdana"/>
                <a:ea typeface="Verdana"/>
                <a:cs typeface="Verdana"/>
                <a:sym typeface="Verdana"/>
              </a:rPr>
              <a:t>Large intestine</a:t>
            </a:r>
            <a:endParaRPr b="0" i="0" sz="1400" u="none" cap="none" strike="noStrike">
              <a:solidFill>
                <a:srgbClr val="000000"/>
              </a:solidFill>
              <a:latin typeface="Arial"/>
              <a:ea typeface="Arial"/>
              <a:cs typeface="Arial"/>
              <a:sym typeface="Arial"/>
            </a:endParaRPr>
          </a:p>
        </p:txBody>
      </p:sp>
      <p:sp>
        <p:nvSpPr>
          <p:cNvPr id="299" name="Google Shape;299;p10"/>
          <p:cNvSpPr txBox="1"/>
          <p:nvPr/>
        </p:nvSpPr>
        <p:spPr>
          <a:xfrm>
            <a:off x="6388096" y="3536397"/>
            <a:ext cx="2588576" cy="227754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Testes - Paired male gonads (testis - singular) located at the cranial end of the kidneys; produce sperm </a:t>
            </a:r>
            <a:r>
              <a:rPr b="0" i="0" lang="en-US" sz="1700" u="none" cap="none" strike="noStrike">
                <a:solidFill>
                  <a:schemeClr val="dk1"/>
                </a:solidFill>
                <a:latin typeface="Verdana"/>
                <a:ea typeface="Verdana"/>
                <a:cs typeface="Verdana"/>
                <a:sym typeface="Verdana"/>
              </a:rPr>
              <a:t>(larger in mating male)</a:t>
            </a:r>
            <a:endParaRPr b="0" i="0" sz="1400" u="none" cap="none" strike="noStrike">
              <a:solidFill>
                <a:srgbClr val="000000"/>
              </a:solidFill>
              <a:latin typeface="Arial"/>
              <a:ea typeface="Arial"/>
              <a:cs typeface="Arial"/>
              <a:sym typeface="Arial"/>
            </a:endParaRPr>
          </a:p>
        </p:txBody>
      </p:sp>
      <p:cxnSp>
        <p:nvCxnSpPr>
          <p:cNvPr id="300" name="Google Shape;300;p10"/>
          <p:cNvCxnSpPr/>
          <p:nvPr/>
        </p:nvCxnSpPr>
        <p:spPr>
          <a:xfrm flipH="1" rot="10800000">
            <a:off x="3295495" y="3697159"/>
            <a:ext cx="2114705" cy="435907"/>
          </a:xfrm>
          <a:prstGeom prst="straightConnector1">
            <a:avLst/>
          </a:prstGeom>
          <a:noFill/>
          <a:ln cap="flat" cmpd="sng" w="38100">
            <a:solidFill>
              <a:srgbClr val="FF0000"/>
            </a:solidFill>
            <a:prstDash val="solid"/>
            <a:round/>
            <a:headEnd len="sm" w="sm" type="none"/>
            <a:tailEnd len="sm" w="sm" type="none"/>
          </a:ln>
        </p:spPr>
      </p:cxnSp>
      <p:sp>
        <p:nvSpPr>
          <p:cNvPr id="301" name="Google Shape;301;p10"/>
          <p:cNvSpPr txBox="1"/>
          <p:nvPr/>
        </p:nvSpPr>
        <p:spPr>
          <a:xfrm>
            <a:off x="628026" y="6093081"/>
            <a:ext cx="5587213"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Mesentery – Connective tissue; houses lymphatic tissue and blood vessels</a:t>
            </a:r>
            <a:endParaRPr b="0" i="0" sz="1700" u="none" cap="none" strike="noStrike">
              <a:solidFill>
                <a:schemeClr val="dk1"/>
              </a:solidFill>
              <a:latin typeface="Verdana"/>
              <a:ea typeface="Verdana"/>
              <a:cs typeface="Verdana"/>
              <a:sym typeface="Verdana"/>
            </a:endParaRPr>
          </a:p>
        </p:txBody>
      </p:sp>
      <p:cxnSp>
        <p:nvCxnSpPr>
          <p:cNvPr id="302" name="Google Shape;302;p10"/>
          <p:cNvCxnSpPr/>
          <p:nvPr/>
        </p:nvCxnSpPr>
        <p:spPr>
          <a:xfrm flipH="1">
            <a:off x="1009496" y="4243995"/>
            <a:ext cx="1266595" cy="458911"/>
          </a:xfrm>
          <a:prstGeom prst="straightConnector1">
            <a:avLst/>
          </a:prstGeom>
          <a:noFill/>
          <a:ln cap="flat" cmpd="sng" w="38100">
            <a:solidFill>
              <a:srgbClr val="FF0000"/>
            </a:solidFill>
            <a:prstDash val="solid"/>
            <a:round/>
            <a:headEnd len="sm" w="sm" type="none"/>
            <a:tailEnd len="sm" w="sm" type="none"/>
          </a:ln>
        </p:spPr>
      </p:cxnSp>
      <p:cxnSp>
        <p:nvCxnSpPr>
          <p:cNvPr id="303" name="Google Shape;303;p10"/>
          <p:cNvCxnSpPr/>
          <p:nvPr/>
        </p:nvCxnSpPr>
        <p:spPr>
          <a:xfrm flipH="1">
            <a:off x="2669938" y="4237804"/>
            <a:ext cx="155434" cy="571644"/>
          </a:xfrm>
          <a:prstGeom prst="straightConnector1">
            <a:avLst/>
          </a:prstGeom>
          <a:noFill/>
          <a:ln cap="flat" cmpd="sng" w="38100">
            <a:solidFill>
              <a:srgbClr val="FF0000"/>
            </a:solidFill>
            <a:prstDash val="solid"/>
            <a:round/>
            <a:headEnd len="sm" w="sm" type="none"/>
            <a:tailEnd len="sm" w="sm" type="none"/>
          </a:ln>
        </p:spPr>
      </p:cxnSp>
      <p:sp>
        <p:nvSpPr>
          <p:cNvPr id="304" name="Google Shape;304;p10"/>
          <p:cNvSpPr txBox="1"/>
          <p:nvPr/>
        </p:nvSpPr>
        <p:spPr>
          <a:xfrm>
            <a:off x="1828800" y="0"/>
            <a:ext cx="69342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3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3000"/>
                                        <p:tgtEl>
                                          <p:spTgt spid="292"/>
                                        </p:tgtEl>
                                      </p:cBhvr>
                                    </p:animEffect>
                                  </p:childTnLst>
                                </p:cTn>
                              </p:par>
                              <p:par>
                                <p:cTn fill="hold" nodeType="withEffect" presetClass="entr" presetID="10" presetSubtype="0">
                                  <p:stCondLst>
                                    <p:cond delay="1500"/>
                                  </p:stCondLst>
                                  <p:childTnLst>
                                    <p:set>
                                      <p:cBhvr>
                                        <p:cTn dur="1" fill="hold">
                                          <p:stCondLst>
                                            <p:cond delay="0"/>
                                          </p:stCondLst>
                                        </p:cTn>
                                        <p:tgtEl>
                                          <p:spTgt spid="294"/>
                                        </p:tgtEl>
                                        <p:attrNameLst>
                                          <p:attrName>style.visibility</p:attrName>
                                        </p:attrNameLst>
                                      </p:cBhvr>
                                      <p:to>
                                        <p:strVal val="visible"/>
                                      </p:to>
                                    </p:set>
                                    <p:animEffect filter="fade" transition="in">
                                      <p:cBhvr>
                                        <p:cTn dur="5000"/>
                                        <p:tgtEl>
                                          <p:spTgt spid="294"/>
                                        </p:tgtEl>
                                      </p:cBhvr>
                                    </p:animEffect>
                                  </p:childTnLst>
                                </p:cTn>
                              </p:par>
                              <p:par>
                                <p:cTn fill="hold" nodeType="withEffect" presetClass="entr" presetID="10" presetSubtype="0">
                                  <p:stCondLst>
                                    <p:cond delay="1500"/>
                                  </p:stCondLst>
                                  <p:childTnLst>
                                    <p:set>
                                      <p:cBhvr>
                                        <p:cTn dur="1" fill="hold">
                                          <p:stCondLst>
                                            <p:cond delay="0"/>
                                          </p:stCondLst>
                                        </p:cTn>
                                        <p:tgtEl>
                                          <p:spTgt spid="289"/>
                                        </p:tgtEl>
                                        <p:attrNameLst>
                                          <p:attrName>style.visibility</p:attrName>
                                        </p:attrNameLst>
                                      </p:cBhvr>
                                      <p:to>
                                        <p:strVal val="visible"/>
                                      </p:to>
                                    </p:set>
                                    <p:animEffect filter="fade" transition="in">
                                      <p:cBhvr>
                                        <p:cTn dur="5000"/>
                                        <p:tgtEl>
                                          <p:spTgt spid="289"/>
                                        </p:tgtEl>
                                      </p:cBhvr>
                                    </p:animEffect>
                                  </p:childTnLst>
                                </p:cTn>
                              </p:par>
                              <p:par>
                                <p:cTn fill="hold" nodeType="withEffect" presetClass="entr" presetID="10" presetSubtype="0">
                                  <p:stCondLst>
                                    <p:cond delay="1500"/>
                                  </p:stCondLst>
                                  <p:childTnLst>
                                    <p:set>
                                      <p:cBhvr>
                                        <p:cTn dur="1" fill="hold">
                                          <p:stCondLst>
                                            <p:cond delay="0"/>
                                          </p:stCondLst>
                                        </p:cTn>
                                        <p:tgtEl>
                                          <p:spTgt spid="297"/>
                                        </p:tgtEl>
                                        <p:attrNameLst>
                                          <p:attrName>style.visibility</p:attrName>
                                        </p:attrNameLst>
                                      </p:cBhvr>
                                      <p:to>
                                        <p:strVal val="visible"/>
                                      </p:to>
                                    </p:set>
                                    <p:animEffect filter="fade" transition="in">
                                      <p:cBhvr>
                                        <p:cTn dur="5000"/>
                                        <p:tgtEl>
                                          <p:spTgt spid="297"/>
                                        </p:tgtEl>
                                      </p:cBhvr>
                                    </p:animEffect>
                                  </p:childTnLst>
                                </p:cTn>
                              </p:par>
                              <p:par>
                                <p:cTn fill="hold" nodeType="withEffect" presetClass="entr" presetID="10" presetSubtype="0">
                                  <p:stCondLst>
                                    <p:cond delay="1500"/>
                                  </p:stCondLst>
                                  <p:childTnLst>
                                    <p:set>
                                      <p:cBhvr>
                                        <p:cTn dur="1" fill="hold">
                                          <p:stCondLst>
                                            <p:cond delay="0"/>
                                          </p:stCondLst>
                                        </p:cTn>
                                        <p:tgtEl>
                                          <p:spTgt spid="302"/>
                                        </p:tgtEl>
                                        <p:attrNameLst>
                                          <p:attrName>style.visibility</p:attrName>
                                        </p:attrNameLst>
                                      </p:cBhvr>
                                      <p:to>
                                        <p:strVal val="visible"/>
                                      </p:to>
                                    </p:set>
                                    <p:animEffect filter="fade" transition="in">
                                      <p:cBhvr>
                                        <p:cTn dur="5000"/>
                                        <p:tgtEl>
                                          <p:spTgt spid="302"/>
                                        </p:tgtEl>
                                      </p:cBhvr>
                                    </p:animEffect>
                                  </p:childTnLst>
                                </p:cTn>
                              </p:par>
                              <p:par>
                                <p:cTn fill="hold" nodeType="withEffect" presetClass="entr" presetID="10" presetSubtype="0">
                                  <p:stCondLst>
                                    <p:cond delay="1500"/>
                                  </p:stCondLst>
                                  <p:childTnLst>
                                    <p:set>
                                      <p:cBhvr>
                                        <p:cTn dur="1" fill="hold">
                                          <p:stCondLst>
                                            <p:cond delay="0"/>
                                          </p:stCondLst>
                                        </p:cTn>
                                        <p:tgtEl>
                                          <p:spTgt spid="298"/>
                                        </p:tgtEl>
                                        <p:attrNameLst>
                                          <p:attrName>style.visibility</p:attrName>
                                        </p:attrNameLst>
                                      </p:cBhvr>
                                      <p:to>
                                        <p:strVal val="visible"/>
                                      </p:to>
                                    </p:set>
                                    <p:animEffect filter="fade" transition="in">
                                      <p:cBhvr>
                                        <p:cTn dur="5000"/>
                                        <p:tgtEl>
                                          <p:spTgt spid="298"/>
                                        </p:tgtEl>
                                      </p:cBhvr>
                                    </p:animEffect>
                                  </p:childTnLst>
                                </p:cTn>
                              </p:par>
                              <p:par>
                                <p:cTn fill="hold" nodeType="withEffect" presetClass="entr" presetID="10" presetSubtype="0">
                                  <p:stCondLst>
                                    <p:cond delay="4000"/>
                                  </p:stCondLst>
                                  <p:childTnLst>
                                    <p:set>
                                      <p:cBhvr>
                                        <p:cTn dur="1" fill="hold">
                                          <p:stCondLst>
                                            <p:cond delay="0"/>
                                          </p:stCondLst>
                                        </p:cTn>
                                        <p:tgtEl>
                                          <p:spTgt spid="295"/>
                                        </p:tgtEl>
                                        <p:attrNameLst>
                                          <p:attrName>style.visibility</p:attrName>
                                        </p:attrNameLst>
                                      </p:cBhvr>
                                      <p:to>
                                        <p:strVal val="visible"/>
                                      </p:to>
                                    </p:set>
                                    <p:animEffect filter="fade" transition="in">
                                      <p:cBhvr>
                                        <p:cTn dur="5000"/>
                                        <p:tgtEl>
                                          <p:spTgt spid="295"/>
                                        </p:tgtEl>
                                      </p:cBhvr>
                                    </p:animEffect>
                                  </p:childTnLst>
                                </p:cTn>
                              </p:par>
                              <p:par>
                                <p:cTn fill="hold" nodeType="withEffect" presetClass="entr" presetID="10" presetSubtype="0">
                                  <p:stCondLst>
                                    <p:cond delay="4000"/>
                                  </p:stCondLst>
                                  <p:childTnLst>
                                    <p:set>
                                      <p:cBhvr>
                                        <p:cTn dur="1" fill="hold">
                                          <p:stCondLst>
                                            <p:cond delay="0"/>
                                          </p:stCondLst>
                                        </p:cTn>
                                        <p:tgtEl>
                                          <p:spTgt spid="290"/>
                                        </p:tgtEl>
                                        <p:attrNameLst>
                                          <p:attrName>style.visibility</p:attrName>
                                        </p:attrNameLst>
                                      </p:cBhvr>
                                      <p:to>
                                        <p:strVal val="visible"/>
                                      </p:to>
                                    </p:set>
                                    <p:animEffect filter="fade" transition="in">
                                      <p:cBhvr>
                                        <p:cTn dur="5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11"/>
          <p:cNvPicPr preferRelativeResize="0"/>
          <p:nvPr/>
        </p:nvPicPr>
        <p:blipFill rotWithShape="1">
          <a:blip r:embed="rId3">
            <a:alphaModFix/>
          </a:blip>
          <a:srcRect b="0" l="0" r="0" t="0"/>
          <a:stretch/>
        </p:blipFill>
        <p:spPr>
          <a:xfrm>
            <a:off x="132659" y="1650522"/>
            <a:ext cx="6410407" cy="4277407"/>
          </a:xfrm>
          <a:prstGeom prst="rect">
            <a:avLst/>
          </a:prstGeom>
          <a:noFill/>
          <a:ln>
            <a:noFill/>
          </a:ln>
        </p:spPr>
      </p:pic>
      <p:sp>
        <p:nvSpPr>
          <p:cNvPr id="310" name="Google Shape;310;p11"/>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cxnSp>
        <p:nvCxnSpPr>
          <p:cNvPr id="311" name="Google Shape;311;p11"/>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cxnSp>
        <p:nvCxnSpPr>
          <p:cNvPr id="312" name="Google Shape;312;p11"/>
          <p:cNvCxnSpPr/>
          <p:nvPr/>
        </p:nvCxnSpPr>
        <p:spPr>
          <a:xfrm rot="10800000">
            <a:off x="3688061" y="3764841"/>
            <a:ext cx="2765797" cy="0"/>
          </a:xfrm>
          <a:prstGeom prst="straightConnector1">
            <a:avLst/>
          </a:prstGeom>
          <a:noFill/>
          <a:ln cap="flat" cmpd="sng" w="38100">
            <a:solidFill>
              <a:srgbClr val="FF0000"/>
            </a:solidFill>
            <a:prstDash val="solid"/>
            <a:round/>
            <a:headEnd len="sm" w="sm" type="none"/>
            <a:tailEnd len="sm" w="sm" type="none"/>
          </a:ln>
        </p:spPr>
      </p:cxnSp>
      <p:sp>
        <p:nvSpPr>
          <p:cNvPr id="313" name="Google Shape;313;p11"/>
          <p:cNvSpPr txBox="1"/>
          <p:nvPr/>
        </p:nvSpPr>
        <p:spPr>
          <a:xfrm>
            <a:off x="1170215" y="1166280"/>
            <a:ext cx="680357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Mesentery and Digestive System Removed (Male Shown)</a:t>
            </a:r>
            <a:endParaRPr b="0" i="0" sz="1400" u="none" cap="none" strike="noStrike">
              <a:solidFill>
                <a:srgbClr val="000000"/>
              </a:solidFill>
              <a:latin typeface="Arial"/>
              <a:ea typeface="Arial"/>
              <a:cs typeface="Arial"/>
              <a:sym typeface="Arial"/>
            </a:endParaRPr>
          </a:p>
        </p:txBody>
      </p:sp>
      <p:sp>
        <p:nvSpPr>
          <p:cNvPr id="314" name="Google Shape;314;p11"/>
          <p:cNvSpPr/>
          <p:nvPr/>
        </p:nvSpPr>
        <p:spPr>
          <a:xfrm>
            <a:off x="8229600"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cxnSp>
        <p:nvCxnSpPr>
          <p:cNvPr id="315" name="Google Shape;315;p11"/>
          <p:cNvCxnSpPr/>
          <p:nvPr/>
        </p:nvCxnSpPr>
        <p:spPr>
          <a:xfrm flipH="1" rot="10800000">
            <a:off x="2998157" y="2057401"/>
            <a:ext cx="3555859" cy="1417603"/>
          </a:xfrm>
          <a:prstGeom prst="straightConnector1">
            <a:avLst/>
          </a:prstGeom>
          <a:noFill/>
          <a:ln cap="flat" cmpd="sng" w="38100">
            <a:solidFill>
              <a:srgbClr val="FF0000"/>
            </a:solidFill>
            <a:prstDash val="solid"/>
            <a:round/>
            <a:headEnd len="sm" w="sm" type="none"/>
            <a:tailEnd len="sm" w="sm" type="none"/>
          </a:ln>
        </p:spPr>
      </p:cxnSp>
      <p:sp>
        <p:nvSpPr>
          <p:cNvPr id="316" name="Google Shape;316;p11"/>
          <p:cNvSpPr txBox="1"/>
          <p:nvPr/>
        </p:nvSpPr>
        <p:spPr>
          <a:xfrm>
            <a:off x="409581" y="2855149"/>
            <a:ext cx="1370749" cy="36760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Verdana"/>
                <a:ea typeface="Verdana"/>
                <a:cs typeface="Verdana"/>
                <a:sym typeface="Verdana"/>
              </a:rPr>
              <a:t>Fat bodies</a:t>
            </a:r>
            <a:endParaRPr b="0" i="0" sz="1400" u="none" cap="none" strike="noStrike">
              <a:solidFill>
                <a:srgbClr val="000000"/>
              </a:solidFill>
              <a:latin typeface="Arial"/>
              <a:ea typeface="Arial"/>
              <a:cs typeface="Arial"/>
              <a:sym typeface="Arial"/>
            </a:endParaRPr>
          </a:p>
        </p:txBody>
      </p:sp>
      <p:sp>
        <p:nvSpPr>
          <p:cNvPr id="317" name="Google Shape;317;p11"/>
          <p:cNvSpPr txBox="1"/>
          <p:nvPr/>
        </p:nvSpPr>
        <p:spPr>
          <a:xfrm>
            <a:off x="6510633" y="1785209"/>
            <a:ext cx="1659761"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Testes</a:t>
            </a:r>
            <a:endParaRPr b="0" i="0" sz="1700" u="none" cap="none" strike="noStrike">
              <a:solidFill>
                <a:schemeClr val="dk1"/>
              </a:solidFill>
              <a:latin typeface="Verdana"/>
              <a:ea typeface="Verdana"/>
              <a:cs typeface="Verdana"/>
              <a:sym typeface="Verdana"/>
            </a:endParaRPr>
          </a:p>
        </p:txBody>
      </p:sp>
      <p:cxnSp>
        <p:nvCxnSpPr>
          <p:cNvPr id="318" name="Google Shape;318;p11"/>
          <p:cNvCxnSpPr/>
          <p:nvPr/>
        </p:nvCxnSpPr>
        <p:spPr>
          <a:xfrm flipH="1" rot="10800000">
            <a:off x="3421632" y="3124201"/>
            <a:ext cx="532858" cy="350803"/>
          </a:xfrm>
          <a:prstGeom prst="straightConnector1">
            <a:avLst/>
          </a:prstGeom>
          <a:noFill/>
          <a:ln cap="flat" cmpd="sng" w="38100">
            <a:solidFill>
              <a:srgbClr val="FF0000"/>
            </a:solidFill>
            <a:prstDash val="solid"/>
            <a:round/>
            <a:headEnd len="sm" w="sm" type="none"/>
            <a:tailEnd len="sm" w="sm" type="none"/>
          </a:ln>
        </p:spPr>
      </p:cxnSp>
      <p:sp>
        <p:nvSpPr>
          <p:cNvPr id="319" name="Google Shape;319;p11"/>
          <p:cNvSpPr txBox="1"/>
          <p:nvPr/>
        </p:nvSpPr>
        <p:spPr>
          <a:xfrm>
            <a:off x="6495563" y="3360641"/>
            <a:ext cx="2539114" cy="2031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Kidneys - Excrete waste from the blood, produce urine; large, paired, dark organs found against the dorsal body wall</a:t>
            </a:r>
            <a:endParaRPr b="0" i="0" sz="1700" u="none" cap="none" strike="noStrike">
              <a:solidFill>
                <a:schemeClr val="dk1"/>
              </a:solidFill>
              <a:latin typeface="Verdana"/>
              <a:ea typeface="Verdana"/>
              <a:cs typeface="Verdana"/>
              <a:sym typeface="Verdana"/>
            </a:endParaRPr>
          </a:p>
        </p:txBody>
      </p:sp>
      <p:cxnSp>
        <p:nvCxnSpPr>
          <p:cNvPr id="320" name="Google Shape;320;p11"/>
          <p:cNvCxnSpPr/>
          <p:nvPr/>
        </p:nvCxnSpPr>
        <p:spPr>
          <a:xfrm flipH="1">
            <a:off x="2819400" y="3768857"/>
            <a:ext cx="1644144" cy="285822"/>
          </a:xfrm>
          <a:prstGeom prst="straightConnector1">
            <a:avLst/>
          </a:prstGeom>
          <a:noFill/>
          <a:ln cap="flat" cmpd="sng" w="38100">
            <a:solidFill>
              <a:srgbClr val="FF0000"/>
            </a:solidFill>
            <a:prstDash val="solid"/>
            <a:round/>
            <a:headEnd len="sm" w="sm" type="none"/>
            <a:tailEnd len="sm" w="sm" type="none"/>
          </a:ln>
        </p:spPr>
      </p:cxnSp>
      <p:sp>
        <p:nvSpPr>
          <p:cNvPr id="321" name="Google Shape;321;p11"/>
          <p:cNvSpPr txBox="1"/>
          <p:nvPr/>
        </p:nvSpPr>
        <p:spPr>
          <a:xfrm>
            <a:off x="1326119" y="5980865"/>
            <a:ext cx="2042635" cy="3539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Verdana"/>
                <a:ea typeface="Verdana"/>
                <a:cs typeface="Verdana"/>
                <a:sym typeface="Verdana"/>
              </a:rPr>
              <a:t>Urinary bladder</a:t>
            </a:r>
            <a:endParaRPr b="0" i="0" sz="1400" u="none" cap="none" strike="noStrike">
              <a:solidFill>
                <a:srgbClr val="000000"/>
              </a:solidFill>
              <a:latin typeface="Arial"/>
              <a:ea typeface="Arial"/>
              <a:cs typeface="Arial"/>
              <a:sym typeface="Arial"/>
            </a:endParaRPr>
          </a:p>
        </p:txBody>
      </p:sp>
      <p:cxnSp>
        <p:nvCxnSpPr>
          <p:cNvPr id="322" name="Google Shape;322;p11"/>
          <p:cNvCxnSpPr/>
          <p:nvPr/>
        </p:nvCxnSpPr>
        <p:spPr>
          <a:xfrm flipH="1">
            <a:off x="2133600" y="4631727"/>
            <a:ext cx="864558" cy="1349138"/>
          </a:xfrm>
          <a:prstGeom prst="straightConnector1">
            <a:avLst/>
          </a:prstGeom>
          <a:noFill/>
          <a:ln cap="flat" cmpd="sng" w="38100">
            <a:solidFill>
              <a:srgbClr val="FF0000"/>
            </a:solidFill>
            <a:prstDash val="solid"/>
            <a:round/>
            <a:headEnd len="sm" w="sm" type="none"/>
            <a:tailEnd len="sm" w="sm" type="none"/>
          </a:ln>
        </p:spPr>
      </p:cxnSp>
      <p:sp>
        <p:nvSpPr>
          <p:cNvPr id="323" name="Google Shape;323;p11"/>
          <p:cNvSpPr txBox="1"/>
          <p:nvPr/>
        </p:nvSpPr>
        <p:spPr>
          <a:xfrm>
            <a:off x="1828800" y="0"/>
            <a:ext cx="69342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3000"/>
                                        <p:tgtEl>
                                          <p:spTgt spid="309"/>
                                        </p:tgtEl>
                                      </p:cBhvr>
                                    </p:animEffect>
                                  </p:childTnLst>
                                </p:cTn>
                              </p:par>
                              <p:par>
                                <p:cTn fill="hold" nodeType="withEffect" presetClass="entr" presetID="10" presetSubtype="0">
                                  <p:stCondLst>
                                    <p:cond delay="2000"/>
                                  </p:stCondLst>
                                  <p:childTnLst>
                                    <p:set>
                                      <p:cBhvr>
                                        <p:cTn dur="1" fill="hold">
                                          <p:stCondLst>
                                            <p:cond delay="0"/>
                                          </p:stCondLst>
                                        </p:cTn>
                                        <p:tgtEl>
                                          <p:spTgt spid="316"/>
                                        </p:tgtEl>
                                        <p:attrNameLst>
                                          <p:attrName>style.visibility</p:attrName>
                                        </p:attrNameLst>
                                      </p:cBhvr>
                                      <p:to>
                                        <p:strVal val="visible"/>
                                      </p:to>
                                    </p:set>
                                    <p:animEffect filter="fade" transition="in">
                                      <p:cBhvr>
                                        <p:cTn dur="5000"/>
                                        <p:tgtEl>
                                          <p:spTgt spid="316"/>
                                        </p:tgtEl>
                                      </p:cBhvr>
                                    </p:animEffect>
                                  </p:childTnLst>
                                </p:cTn>
                              </p:par>
                              <p:par>
                                <p:cTn fill="hold" nodeType="withEffect" presetClass="entr" presetID="10" presetSubtype="0">
                                  <p:stCondLst>
                                    <p:cond delay="2000"/>
                                  </p:stCondLst>
                                  <p:childTnLst>
                                    <p:set>
                                      <p:cBhvr>
                                        <p:cTn dur="1" fill="hold">
                                          <p:stCondLst>
                                            <p:cond delay="0"/>
                                          </p:stCondLst>
                                        </p:cTn>
                                        <p:tgtEl>
                                          <p:spTgt spid="322"/>
                                        </p:tgtEl>
                                        <p:attrNameLst>
                                          <p:attrName>style.visibility</p:attrName>
                                        </p:attrNameLst>
                                      </p:cBhvr>
                                      <p:to>
                                        <p:strVal val="visible"/>
                                      </p:to>
                                    </p:set>
                                    <p:animEffect filter="fade" transition="in">
                                      <p:cBhvr>
                                        <p:cTn dur="5000"/>
                                        <p:tgtEl>
                                          <p:spTgt spid="322"/>
                                        </p:tgtEl>
                                      </p:cBhvr>
                                    </p:animEffect>
                                  </p:childTnLst>
                                </p:cTn>
                              </p:par>
                              <p:par>
                                <p:cTn fill="hold" nodeType="withEffect" presetClass="entr" presetID="10" presetSubtype="0">
                                  <p:stCondLst>
                                    <p:cond delay="2000"/>
                                  </p:stCondLst>
                                  <p:childTnLst>
                                    <p:set>
                                      <p:cBhvr>
                                        <p:cTn dur="1" fill="hold">
                                          <p:stCondLst>
                                            <p:cond delay="0"/>
                                          </p:stCondLst>
                                        </p:cTn>
                                        <p:tgtEl>
                                          <p:spTgt spid="321"/>
                                        </p:tgtEl>
                                        <p:attrNameLst>
                                          <p:attrName>style.visibility</p:attrName>
                                        </p:attrNameLst>
                                      </p:cBhvr>
                                      <p:to>
                                        <p:strVal val="visible"/>
                                      </p:to>
                                    </p:set>
                                    <p:animEffect filter="fade" transition="in">
                                      <p:cBhvr>
                                        <p:cTn dur="5000"/>
                                        <p:tgtEl>
                                          <p:spTgt spid="321"/>
                                        </p:tgtEl>
                                      </p:cBhvr>
                                    </p:animEffect>
                                  </p:childTnLst>
                                </p:cTn>
                              </p:par>
                              <p:par>
                                <p:cTn fill="hold" nodeType="withEffect" presetClass="entr" presetID="10" presetSubtype="0">
                                  <p:stCondLst>
                                    <p:cond delay="2000"/>
                                  </p:stCondLst>
                                  <p:childTnLst>
                                    <p:set>
                                      <p:cBhvr>
                                        <p:cTn dur="1" fill="hold">
                                          <p:stCondLst>
                                            <p:cond delay="0"/>
                                          </p:stCondLst>
                                        </p:cTn>
                                        <p:tgtEl>
                                          <p:spTgt spid="315"/>
                                        </p:tgtEl>
                                        <p:attrNameLst>
                                          <p:attrName>style.visibility</p:attrName>
                                        </p:attrNameLst>
                                      </p:cBhvr>
                                      <p:to>
                                        <p:strVal val="visible"/>
                                      </p:to>
                                    </p:set>
                                    <p:animEffect filter="fade" transition="in">
                                      <p:cBhvr>
                                        <p:cTn dur="5000"/>
                                        <p:tgtEl>
                                          <p:spTgt spid="315"/>
                                        </p:tgtEl>
                                      </p:cBhvr>
                                    </p:animEffect>
                                  </p:childTnLst>
                                </p:cTn>
                              </p:par>
                              <p:par>
                                <p:cTn fill="hold" nodeType="withEffect" presetClass="entr" presetID="10" presetSubtype="0">
                                  <p:stCondLst>
                                    <p:cond delay="2000"/>
                                  </p:stCondLst>
                                  <p:childTnLst>
                                    <p:set>
                                      <p:cBhvr>
                                        <p:cTn dur="1" fill="hold">
                                          <p:stCondLst>
                                            <p:cond delay="0"/>
                                          </p:stCondLst>
                                        </p:cTn>
                                        <p:tgtEl>
                                          <p:spTgt spid="318"/>
                                        </p:tgtEl>
                                        <p:attrNameLst>
                                          <p:attrName>style.visibility</p:attrName>
                                        </p:attrNameLst>
                                      </p:cBhvr>
                                      <p:to>
                                        <p:strVal val="visible"/>
                                      </p:to>
                                    </p:set>
                                    <p:animEffect filter="fade" transition="in">
                                      <p:cBhvr>
                                        <p:cTn dur="5000"/>
                                        <p:tgtEl>
                                          <p:spTgt spid="318"/>
                                        </p:tgtEl>
                                      </p:cBhvr>
                                    </p:animEffect>
                                  </p:childTnLst>
                                </p:cTn>
                              </p:par>
                              <p:par>
                                <p:cTn fill="hold" nodeType="withEffect" presetClass="entr" presetID="10" presetSubtype="0">
                                  <p:stCondLst>
                                    <p:cond delay="2000"/>
                                  </p:stCondLst>
                                  <p:childTnLst>
                                    <p:set>
                                      <p:cBhvr>
                                        <p:cTn dur="1" fill="hold">
                                          <p:stCondLst>
                                            <p:cond delay="0"/>
                                          </p:stCondLst>
                                        </p:cTn>
                                        <p:tgtEl>
                                          <p:spTgt spid="317"/>
                                        </p:tgtEl>
                                        <p:attrNameLst>
                                          <p:attrName>style.visibility</p:attrName>
                                        </p:attrNameLst>
                                      </p:cBhvr>
                                      <p:to>
                                        <p:strVal val="visible"/>
                                      </p:to>
                                    </p:set>
                                    <p:animEffect filter="fade" transition="in">
                                      <p:cBhvr>
                                        <p:cTn dur="5000"/>
                                        <p:tgtEl>
                                          <p:spTgt spid="317"/>
                                        </p:tgtEl>
                                      </p:cBhvr>
                                    </p:animEffect>
                                  </p:childTnLst>
                                </p:cTn>
                              </p:par>
                              <p:par>
                                <p:cTn fill="hold" nodeType="withEffect" presetClass="entr" presetID="10" presetSubtype="0">
                                  <p:stCondLst>
                                    <p:cond delay="7000"/>
                                  </p:stCondLst>
                                  <p:childTnLst>
                                    <p:set>
                                      <p:cBhvr>
                                        <p:cTn dur="1" fill="hold">
                                          <p:stCondLst>
                                            <p:cond delay="0"/>
                                          </p:stCondLst>
                                        </p:cTn>
                                        <p:tgtEl>
                                          <p:spTgt spid="319"/>
                                        </p:tgtEl>
                                        <p:attrNameLst>
                                          <p:attrName>style.visibility</p:attrName>
                                        </p:attrNameLst>
                                      </p:cBhvr>
                                      <p:to>
                                        <p:strVal val="visible"/>
                                      </p:to>
                                    </p:set>
                                    <p:animEffect filter="fade" transition="in">
                                      <p:cBhvr>
                                        <p:cTn dur="5000"/>
                                        <p:tgtEl>
                                          <p:spTgt spid="319"/>
                                        </p:tgtEl>
                                      </p:cBhvr>
                                    </p:animEffect>
                                  </p:childTnLst>
                                </p:cTn>
                              </p:par>
                              <p:par>
                                <p:cTn fill="hold" nodeType="withEffect" presetClass="entr" presetID="10" presetSubtype="0">
                                  <p:stCondLst>
                                    <p:cond delay="7000"/>
                                  </p:stCondLst>
                                  <p:childTnLst>
                                    <p:set>
                                      <p:cBhvr>
                                        <p:cTn dur="1" fill="hold">
                                          <p:stCondLst>
                                            <p:cond delay="0"/>
                                          </p:stCondLst>
                                        </p:cTn>
                                        <p:tgtEl>
                                          <p:spTgt spid="312"/>
                                        </p:tgtEl>
                                        <p:attrNameLst>
                                          <p:attrName>style.visibility</p:attrName>
                                        </p:attrNameLst>
                                      </p:cBhvr>
                                      <p:to>
                                        <p:strVal val="visible"/>
                                      </p:to>
                                    </p:set>
                                    <p:animEffect filter="fade" transition="in">
                                      <p:cBhvr>
                                        <p:cTn dur="5000"/>
                                        <p:tgtEl>
                                          <p:spTgt spid="312"/>
                                        </p:tgtEl>
                                      </p:cBhvr>
                                    </p:animEffect>
                                  </p:childTnLst>
                                </p:cTn>
                              </p:par>
                              <p:par>
                                <p:cTn fill="hold" nodeType="withEffect" presetClass="entr" presetID="10" presetSubtype="0">
                                  <p:stCondLst>
                                    <p:cond delay="7000"/>
                                  </p:stCondLst>
                                  <p:childTnLst>
                                    <p:set>
                                      <p:cBhvr>
                                        <p:cTn dur="1" fill="hold">
                                          <p:stCondLst>
                                            <p:cond delay="0"/>
                                          </p:stCondLst>
                                        </p:cTn>
                                        <p:tgtEl>
                                          <p:spTgt spid="320"/>
                                        </p:tgtEl>
                                        <p:attrNameLst>
                                          <p:attrName>style.visibility</p:attrName>
                                        </p:attrNameLst>
                                      </p:cBhvr>
                                      <p:to>
                                        <p:strVal val="visible"/>
                                      </p:to>
                                    </p:set>
                                    <p:animEffect filter="fade" transition="in">
                                      <p:cBhvr>
                                        <p:cTn dur="50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12"/>
          <p:cNvPicPr preferRelativeResize="0"/>
          <p:nvPr/>
        </p:nvPicPr>
        <p:blipFill rotWithShape="1">
          <a:blip r:embed="rId3">
            <a:alphaModFix/>
          </a:blip>
          <a:srcRect b="0" l="0" r="0" t="0"/>
          <a:stretch/>
        </p:blipFill>
        <p:spPr>
          <a:xfrm>
            <a:off x="1358256" y="1371600"/>
            <a:ext cx="6747034" cy="4502025"/>
          </a:xfrm>
          <a:prstGeom prst="rect">
            <a:avLst/>
          </a:prstGeom>
          <a:noFill/>
          <a:ln>
            <a:noFill/>
          </a:ln>
        </p:spPr>
      </p:pic>
      <p:sp>
        <p:nvSpPr>
          <p:cNvPr id="329" name="Google Shape;329;p12"/>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cxnSp>
        <p:nvCxnSpPr>
          <p:cNvPr id="330" name="Google Shape;330;p12"/>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cxnSp>
        <p:nvCxnSpPr>
          <p:cNvPr id="331" name="Google Shape;331;p12"/>
          <p:cNvCxnSpPr/>
          <p:nvPr/>
        </p:nvCxnSpPr>
        <p:spPr>
          <a:xfrm flipH="1" rot="10800000">
            <a:off x="3581400" y="3886200"/>
            <a:ext cx="304800" cy="1972270"/>
          </a:xfrm>
          <a:prstGeom prst="straightConnector1">
            <a:avLst/>
          </a:prstGeom>
          <a:noFill/>
          <a:ln cap="flat" cmpd="sng" w="38100">
            <a:solidFill>
              <a:srgbClr val="FF0000"/>
            </a:solidFill>
            <a:prstDash val="solid"/>
            <a:round/>
            <a:headEnd len="sm" w="sm" type="none"/>
            <a:tailEnd len="sm" w="sm" type="none"/>
          </a:ln>
        </p:spPr>
      </p:cxnSp>
      <p:sp>
        <p:nvSpPr>
          <p:cNvPr id="332" name="Google Shape;332;p12"/>
          <p:cNvSpPr txBox="1"/>
          <p:nvPr/>
        </p:nvSpPr>
        <p:spPr>
          <a:xfrm>
            <a:off x="1524000" y="1078468"/>
            <a:ext cx="680357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Mesentery, Digestive System and Liver Moved Upward</a:t>
            </a:r>
            <a:endParaRPr b="0" i="0" sz="1400" u="none" cap="none" strike="noStrike">
              <a:solidFill>
                <a:srgbClr val="000000"/>
              </a:solidFill>
              <a:latin typeface="Arial"/>
              <a:ea typeface="Arial"/>
              <a:cs typeface="Arial"/>
              <a:sym typeface="Arial"/>
            </a:endParaRPr>
          </a:p>
        </p:txBody>
      </p:sp>
      <p:sp>
        <p:nvSpPr>
          <p:cNvPr id="333" name="Google Shape;333;p12"/>
          <p:cNvSpPr txBox="1"/>
          <p:nvPr/>
        </p:nvSpPr>
        <p:spPr>
          <a:xfrm>
            <a:off x="638181" y="5858470"/>
            <a:ext cx="7820019" cy="92333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Lungs (paired) – Deflated; not as complex as the human lung,  have some compartmentalization but no alveoli; gas exchange for respiration, also gas exchange through skin/mouth </a:t>
            </a:r>
            <a:endParaRPr b="0" i="0" sz="1700" u="none" cap="none" strike="noStrike">
              <a:solidFill>
                <a:schemeClr val="dk1"/>
              </a:solidFill>
              <a:latin typeface="Verdana"/>
              <a:ea typeface="Verdana"/>
              <a:cs typeface="Verdana"/>
              <a:sym typeface="Verdana"/>
            </a:endParaRPr>
          </a:p>
        </p:txBody>
      </p:sp>
      <p:sp>
        <p:nvSpPr>
          <p:cNvPr id="334" name="Google Shape;334;p12"/>
          <p:cNvSpPr txBox="1"/>
          <p:nvPr/>
        </p:nvSpPr>
        <p:spPr>
          <a:xfrm>
            <a:off x="1828800" y="0"/>
            <a:ext cx="69342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cxnSp>
        <p:nvCxnSpPr>
          <p:cNvPr id="335" name="Google Shape;335;p12"/>
          <p:cNvCxnSpPr/>
          <p:nvPr/>
        </p:nvCxnSpPr>
        <p:spPr>
          <a:xfrm flipH="1" rot="10800000">
            <a:off x="3733800" y="3802695"/>
            <a:ext cx="1043713" cy="1071699"/>
          </a:xfrm>
          <a:prstGeom prst="straightConnector1">
            <a:avLst/>
          </a:prstGeom>
          <a:noFill/>
          <a:ln cap="flat" cmpd="sng" w="38100">
            <a:solidFill>
              <a:srgbClr val="FF0000"/>
            </a:solidFill>
            <a:prstDash val="solid"/>
            <a:round/>
            <a:headEnd len="sm" w="sm" type="none"/>
            <a:tailEnd len="sm" w="sm" type="none"/>
          </a:ln>
        </p:spPr>
      </p:cxnSp>
      <p:sp>
        <p:nvSpPr>
          <p:cNvPr id="336" name="Google Shape;336;p12"/>
          <p:cNvSpPr/>
          <p:nvPr/>
        </p:nvSpPr>
        <p:spPr>
          <a:xfrm>
            <a:off x="8229600"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3000"/>
                                        <p:tgtEl>
                                          <p:spTgt spid="328"/>
                                        </p:tgtEl>
                                      </p:cBhvr>
                                    </p:animEffect>
                                  </p:childTnLst>
                                </p:cTn>
                              </p:par>
                              <p:par>
                                <p:cTn fill="hold" nodeType="withEffect" presetClass="entr" presetID="10" presetSubtype="0">
                                  <p:stCondLst>
                                    <p:cond delay="7000"/>
                                  </p:stCondLst>
                                  <p:childTnLst>
                                    <p:set>
                                      <p:cBhvr>
                                        <p:cTn dur="1" fill="hold">
                                          <p:stCondLst>
                                            <p:cond delay="0"/>
                                          </p:stCondLst>
                                        </p:cTn>
                                        <p:tgtEl>
                                          <p:spTgt spid="333"/>
                                        </p:tgtEl>
                                        <p:attrNameLst>
                                          <p:attrName>style.visibility</p:attrName>
                                        </p:attrNameLst>
                                      </p:cBhvr>
                                      <p:to>
                                        <p:strVal val="visible"/>
                                      </p:to>
                                    </p:set>
                                    <p:animEffect filter="fade" transition="in">
                                      <p:cBhvr>
                                        <p:cTn dur="5000"/>
                                        <p:tgtEl>
                                          <p:spTgt spid="333"/>
                                        </p:tgtEl>
                                      </p:cBhvr>
                                    </p:animEffect>
                                  </p:childTnLst>
                                </p:cTn>
                              </p:par>
                              <p:par>
                                <p:cTn fill="hold" nodeType="withEffect" presetClass="entr" presetID="10" presetSubtype="0">
                                  <p:stCondLst>
                                    <p:cond delay="7000"/>
                                  </p:stCondLst>
                                  <p:childTnLst>
                                    <p:set>
                                      <p:cBhvr>
                                        <p:cTn dur="1" fill="hold">
                                          <p:stCondLst>
                                            <p:cond delay="0"/>
                                          </p:stCondLst>
                                        </p:cTn>
                                        <p:tgtEl>
                                          <p:spTgt spid="331"/>
                                        </p:tgtEl>
                                        <p:attrNameLst>
                                          <p:attrName>style.visibility</p:attrName>
                                        </p:attrNameLst>
                                      </p:cBhvr>
                                      <p:to>
                                        <p:strVal val="visible"/>
                                      </p:to>
                                    </p:set>
                                    <p:animEffect filter="fade" transition="in">
                                      <p:cBhvr>
                                        <p:cTn dur="5000"/>
                                        <p:tgtEl>
                                          <p:spTgt spid="331"/>
                                        </p:tgtEl>
                                      </p:cBhvr>
                                    </p:animEffect>
                                  </p:childTnLst>
                                </p:cTn>
                              </p:par>
                              <p:par>
                                <p:cTn fill="hold" nodeType="withEffect" presetClass="entr" presetID="10" presetSubtype="0">
                                  <p:stCondLst>
                                    <p:cond delay="7000"/>
                                  </p:stCondLst>
                                  <p:childTnLst>
                                    <p:set>
                                      <p:cBhvr>
                                        <p:cTn dur="1" fill="hold">
                                          <p:stCondLst>
                                            <p:cond delay="0"/>
                                          </p:stCondLst>
                                        </p:cTn>
                                        <p:tgtEl>
                                          <p:spTgt spid="335"/>
                                        </p:tgtEl>
                                        <p:attrNameLst>
                                          <p:attrName>style.visibility</p:attrName>
                                        </p:attrNameLst>
                                      </p:cBhvr>
                                      <p:to>
                                        <p:strVal val="visible"/>
                                      </p:to>
                                    </p:set>
                                    <p:animEffect filter="fade" transition="in">
                                      <p:cBhvr>
                                        <p:cTn dur="5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13"/>
          <p:cNvPicPr preferRelativeResize="0"/>
          <p:nvPr/>
        </p:nvPicPr>
        <p:blipFill rotWithShape="1">
          <a:blip r:embed="rId3">
            <a:alphaModFix/>
          </a:blip>
          <a:srcRect b="0" l="0" r="0" t="0"/>
          <a:stretch/>
        </p:blipFill>
        <p:spPr>
          <a:xfrm>
            <a:off x="1505273" y="569799"/>
            <a:ext cx="6669088" cy="4507335"/>
          </a:xfrm>
          <a:prstGeom prst="rect">
            <a:avLst/>
          </a:prstGeom>
          <a:noFill/>
          <a:ln>
            <a:noFill/>
          </a:ln>
        </p:spPr>
      </p:pic>
      <p:sp>
        <p:nvSpPr>
          <p:cNvPr id="342" name="Google Shape;342;p13"/>
          <p:cNvSpPr txBox="1"/>
          <p:nvPr/>
        </p:nvSpPr>
        <p:spPr>
          <a:xfrm>
            <a:off x="152400" y="5181600"/>
            <a:ext cx="8899134" cy="14773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Heart (dyed) – Closed system; deoxygenated blood (from the body) and oxygenated blood (from the skin) enters the right atrium; oxygenated blood (from the lungs) enters the left atrium. Blood is then pumped from both atria to the ventricle. The ventricle then pumps the blood through the conus arteriosus. Oxygen-poor blood is pushed to the lungs; oxygen-rich blood is shunted to the rest of the body. The process then repeats.  </a:t>
            </a:r>
            <a:endParaRPr b="0" i="0" sz="1400" u="none" cap="none" strike="noStrike">
              <a:solidFill>
                <a:srgbClr val="000000"/>
              </a:solidFill>
              <a:latin typeface="Arial"/>
              <a:ea typeface="Arial"/>
              <a:cs typeface="Arial"/>
              <a:sym typeface="Arial"/>
            </a:endParaRPr>
          </a:p>
        </p:txBody>
      </p:sp>
      <p:cxnSp>
        <p:nvCxnSpPr>
          <p:cNvPr id="343" name="Google Shape;343;p13"/>
          <p:cNvCxnSpPr/>
          <p:nvPr/>
        </p:nvCxnSpPr>
        <p:spPr>
          <a:xfrm flipH="1" rot="10800000">
            <a:off x="5175852" y="1720789"/>
            <a:ext cx="1123951" cy="450436"/>
          </a:xfrm>
          <a:prstGeom prst="straightConnector1">
            <a:avLst/>
          </a:prstGeom>
          <a:noFill/>
          <a:ln cap="flat" cmpd="sng" w="38100">
            <a:solidFill>
              <a:srgbClr val="FFFF00"/>
            </a:solidFill>
            <a:prstDash val="solid"/>
            <a:round/>
            <a:headEnd len="sm" w="sm" type="none"/>
            <a:tailEnd len="sm" w="sm" type="none"/>
          </a:ln>
        </p:spPr>
      </p:cxnSp>
      <p:cxnSp>
        <p:nvCxnSpPr>
          <p:cNvPr id="344" name="Google Shape;344;p13"/>
          <p:cNvCxnSpPr/>
          <p:nvPr/>
        </p:nvCxnSpPr>
        <p:spPr>
          <a:xfrm flipH="1">
            <a:off x="2633180" y="2591916"/>
            <a:ext cx="1671611" cy="487598"/>
          </a:xfrm>
          <a:prstGeom prst="straightConnector1">
            <a:avLst/>
          </a:prstGeom>
          <a:noFill/>
          <a:ln cap="flat" cmpd="sng" w="38100">
            <a:solidFill>
              <a:srgbClr val="FFFF00"/>
            </a:solidFill>
            <a:prstDash val="solid"/>
            <a:round/>
            <a:headEnd len="sm" w="sm" type="none"/>
            <a:tailEnd len="sm" w="sm" type="none"/>
          </a:ln>
        </p:spPr>
      </p:cxnSp>
      <p:sp>
        <p:nvSpPr>
          <p:cNvPr id="345" name="Google Shape;345;p13"/>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46" name="Google Shape;346;p13"/>
          <p:cNvCxnSpPr/>
          <p:nvPr/>
        </p:nvCxnSpPr>
        <p:spPr>
          <a:xfrm>
            <a:off x="-76201" y="958860"/>
            <a:ext cx="9144000" cy="0"/>
          </a:xfrm>
          <a:prstGeom prst="straightConnector1">
            <a:avLst/>
          </a:prstGeom>
          <a:noFill/>
          <a:ln cap="flat" cmpd="tri" w="127000">
            <a:solidFill>
              <a:schemeClr val="lt1"/>
            </a:solidFill>
            <a:prstDash val="solid"/>
            <a:round/>
            <a:headEnd len="sm" w="sm" type="none"/>
            <a:tailEnd len="sm" w="sm" type="none"/>
          </a:ln>
        </p:spPr>
      </p:cxnSp>
      <p:sp>
        <p:nvSpPr>
          <p:cNvPr id="347" name="Google Shape;347;p13"/>
          <p:cNvSpPr txBox="1"/>
          <p:nvPr/>
        </p:nvSpPr>
        <p:spPr>
          <a:xfrm>
            <a:off x="1629869" y="-112678"/>
            <a:ext cx="63246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a:off x="7575343" y="3429000"/>
            <a:ext cx="122466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Ventricle </a:t>
            </a:r>
            <a:endParaRPr b="0" i="0" sz="1800" u="none" cap="none" strike="noStrike">
              <a:solidFill>
                <a:schemeClr val="dk1"/>
              </a:solidFill>
              <a:latin typeface="Calibri"/>
              <a:ea typeface="Calibri"/>
              <a:cs typeface="Calibri"/>
              <a:sym typeface="Calibri"/>
            </a:endParaRPr>
          </a:p>
        </p:txBody>
      </p:sp>
      <p:sp>
        <p:nvSpPr>
          <p:cNvPr id="349" name="Google Shape;349;p13"/>
          <p:cNvSpPr/>
          <p:nvPr/>
        </p:nvSpPr>
        <p:spPr>
          <a:xfrm>
            <a:off x="8305801"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sp>
        <p:nvSpPr>
          <p:cNvPr id="350" name="Google Shape;350;p13"/>
          <p:cNvSpPr/>
          <p:nvPr/>
        </p:nvSpPr>
        <p:spPr>
          <a:xfrm>
            <a:off x="534517" y="2956964"/>
            <a:ext cx="207588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Right Atrium</a:t>
            </a:r>
            <a:endParaRPr b="0" i="0" sz="1800" u="none" cap="none" strike="noStrike">
              <a:solidFill>
                <a:schemeClr val="dk1"/>
              </a:solidFill>
              <a:latin typeface="Calibri"/>
              <a:ea typeface="Calibri"/>
              <a:cs typeface="Calibri"/>
              <a:sym typeface="Calibri"/>
            </a:endParaRPr>
          </a:p>
        </p:txBody>
      </p:sp>
      <p:cxnSp>
        <p:nvCxnSpPr>
          <p:cNvPr id="351" name="Google Shape;351;p13"/>
          <p:cNvCxnSpPr>
            <a:stCxn id="348" idx="1"/>
          </p:cNvCxnSpPr>
          <p:nvPr/>
        </p:nvCxnSpPr>
        <p:spPr>
          <a:xfrm rot="10800000">
            <a:off x="5138743" y="3093466"/>
            <a:ext cx="2436600" cy="520200"/>
          </a:xfrm>
          <a:prstGeom prst="straightConnector1">
            <a:avLst/>
          </a:prstGeom>
          <a:noFill/>
          <a:ln cap="flat" cmpd="sng" w="38100">
            <a:solidFill>
              <a:srgbClr val="FFFF00"/>
            </a:solidFill>
            <a:prstDash val="solid"/>
            <a:round/>
            <a:headEnd len="sm" w="sm" type="none"/>
            <a:tailEnd len="sm" w="sm" type="none"/>
          </a:ln>
        </p:spPr>
      </p:cxnSp>
      <p:sp>
        <p:nvSpPr>
          <p:cNvPr id="352" name="Google Shape;352;p13"/>
          <p:cNvSpPr/>
          <p:nvPr/>
        </p:nvSpPr>
        <p:spPr>
          <a:xfrm>
            <a:off x="6221662" y="1284809"/>
            <a:ext cx="1528761" cy="36931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Left Atria</a:t>
            </a:r>
            <a:endParaRPr b="0" i="0" sz="1800" u="none" cap="none" strike="noStrike">
              <a:solidFill>
                <a:schemeClr val="dk1"/>
              </a:solidFill>
              <a:latin typeface="Calibri"/>
              <a:ea typeface="Calibri"/>
              <a:cs typeface="Calibri"/>
              <a:sym typeface="Calibri"/>
            </a:endParaRPr>
          </a:p>
        </p:txBody>
      </p:sp>
      <p:cxnSp>
        <p:nvCxnSpPr>
          <p:cNvPr id="353" name="Google Shape;353;p13"/>
          <p:cNvCxnSpPr/>
          <p:nvPr/>
        </p:nvCxnSpPr>
        <p:spPr>
          <a:xfrm>
            <a:off x="2633180" y="1553723"/>
            <a:ext cx="1862619" cy="791411"/>
          </a:xfrm>
          <a:prstGeom prst="straightConnector1">
            <a:avLst/>
          </a:prstGeom>
          <a:noFill/>
          <a:ln cap="flat" cmpd="sng" w="38100">
            <a:solidFill>
              <a:srgbClr val="FFFF00"/>
            </a:solidFill>
            <a:prstDash val="solid"/>
            <a:round/>
            <a:headEnd len="sm" w="sm" type="none"/>
            <a:tailEnd len="sm" w="sm" type="none"/>
          </a:ln>
        </p:spPr>
      </p:cxnSp>
      <p:sp>
        <p:nvSpPr>
          <p:cNvPr id="354" name="Google Shape;354;p13"/>
          <p:cNvSpPr/>
          <p:nvPr/>
        </p:nvSpPr>
        <p:spPr>
          <a:xfrm>
            <a:off x="167580" y="1328495"/>
            <a:ext cx="234702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Conus Arteriosus</a:t>
            </a:r>
            <a:endParaRPr b="0" i="0" sz="1800" u="none" cap="none" strike="noStrike">
              <a:solidFill>
                <a:schemeClr val="dk1"/>
              </a:solidFill>
              <a:latin typeface="Calibri"/>
              <a:ea typeface="Calibri"/>
              <a:cs typeface="Calibri"/>
              <a:sym typeface="Calibri"/>
            </a:endParaRPr>
          </a:p>
        </p:txBody>
      </p:sp>
      <p:sp>
        <p:nvSpPr>
          <p:cNvPr id="355" name="Google Shape;355;p13"/>
          <p:cNvSpPr/>
          <p:nvPr/>
        </p:nvSpPr>
        <p:spPr>
          <a:xfrm>
            <a:off x="3715865" y="4128595"/>
            <a:ext cx="1123952"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Liver</a:t>
            </a:r>
            <a:endParaRPr b="0" i="0" sz="1800" u="none" cap="none" strike="noStrike">
              <a:solidFill>
                <a:schemeClr val="dk1"/>
              </a:solidFill>
              <a:latin typeface="Calibri"/>
              <a:ea typeface="Calibri"/>
              <a:cs typeface="Calibri"/>
              <a:sym typeface="Calibri"/>
            </a:endParaRPr>
          </a:p>
        </p:txBody>
      </p:sp>
      <p:cxnSp>
        <p:nvCxnSpPr>
          <p:cNvPr id="356" name="Google Shape;356;p13"/>
          <p:cNvCxnSpPr/>
          <p:nvPr/>
        </p:nvCxnSpPr>
        <p:spPr>
          <a:xfrm flipH="1" rot="10800000">
            <a:off x="5080330" y="2902799"/>
            <a:ext cx="1123951" cy="450436"/>
          </a:xfrm>
          <a:prstGeom prst="straightConnector1">
            <a:avLst/>
          </a:prstGeom>
          <a:noFill/>
          <a:ln cap="flat" cmpd="sng" w="38100">
            <a:solidFill>
              <a:srgbClr val="FFFF00"/>
            </a:solidFill>
            <a:prstDash val="solid"/>
            <a:round/>
            <a:headEnd len="sm" w="sm" type="none"/>
            <a:tailEnd len="sm" w="sm" type="none"/>
          </a:ln>
        </p:spPr>
      </p:cxnSp>
      <p:cxnSp>
        <p:nvCxnSpPr>
          <p:cNvPr id="357" name="Google Shape;357;p13"/>
          <p:cNvCxnSpPr/>
          <p:nvPr/>
        </p:nvCxnSpPr>
        <p:spPr>
          <a:xfrm flipH="1">
            <a:off x="2340946" y="3481223"/>
            <a:ext cx="1725056" cy="408952"/>
          </a:xfrm>
          <a:prstGeom prst="straightConnector1">
            <a:avLst/>
          </a:prstGeom>
          <a:noFill/>
          <a:ln cap="flat" cmpd="sng" w="38100">
            <a:solidFill>
              <a:srgbClr val="FFFF00"/>
            </a:solidFill>
            <a:prstDash val="solid"/>
            <a:round/>
            <a:headEnd len="sm" w="sm" type="none"/>
            <a:tailEnd len="sm" w="sm" type="none"/>
          </a:ln>
        </p:spPr>
      </p:cxnSp>
      <p:sp>
        <p:nvSpPr>
          <p:cNvPr id="358" name="Google Shape;358;p13"/>
          <p:cNvSpPr/>
          <p:nvPr/>
        </p:nvSpPr>
        <p:spPr>
          <a:xfrm>
            <a:off x="7213176" y="4409560"/>
            <a:ext cx="122466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Ventricle </a:t>
            </a:r>
            <a:endParaRPr b="0" i="0" sz="1800" u="none" cap="none" strike="noStrike">
              <a:solidFill>
                <a:schemeClr val="dk1"/>
              </a:solidFill>
              <a:latin typeface="Calibri"/>
              <a:ea typeface="Calibri"/>
              <a:cs typeface="Calibri"/>
              <a:sym typeface="Calibri"/>
            </a:endParaRPr>
          </a:p>
        </p:txBody>
      </p:sp>
      <p:sp>
        <p:nvSpPr>
          <p:cNvPr id="359" name="Google Shape;359;p13"/>
          <p:cNvSpPr/>
          <p:nvPr/>
        </p:nvSpPr>
        <p:spPr>
          <a:xfrm>
            <a:off x="469382" y="3894937"/>
            <a:ext cx="207588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Right Atrium</a:t>
            </a:r>
            <a:endParaRPr b="0" i="0" sz="1800" u="none" cap="none" strike="noStrike">
              <a:solidFill>
                <a:schemeClr val="dk1"/>
              </a:solidFill>
              <a:latin typeface="Calibri"/>
              <a:ea typeface="Calibri"/>
              <a:cs typeface="Calibri"/>
              <a:sym typeface="Calibri"/>
            </a:endParaRPr>
          </a:p>
        </p:txBody>
      </p:sp>
      <p:cxnSp>
        <p:nvCxnSpPr>
          <p:cNvPr id="360" name="Google Shape;360;p13"/>
          <p:cNvCxnSpPr/>
          <p:nvPr/>
        </p:nvCxnSpPr>
        <p:spPr>
          <a:xfrm rot="10800000">
            <a:off x="4792169" y="4110993"/>
            <a:ext cx="2436502" cy="520076"/>
          </a:xfrm>
          <a:prstGeom prst="straightConnector1">
            <a:avLst/>
          </a:prstGeom>
          <a:noFill/>
          <a:ln cap="flat" cmpd="sng" w="38100">
            <a:solidFill>
              <a:srgbClr val="FFFF00"/>
            </a:solidFill>
            <a:prstDash val="solid"/>
            <a:round/>
            <a:headEnd len="sm" w="sm" type="none"/>
            <a:tailEnd len="sm" w="sm" type="none"/>
          </a:ln>
        </p:spPr>
      </p:cxnSp>
      <p:sp>
        <p:nvSpPr>
          <p:cNvPr id="361" name="Google Shape;361;p13"/>
          <p:cNvSpPr/>
          <p:nvPr/>
        </p:nvSpPr>
        <p:spPr>
          <a:xfrm>
            <a:off x="6169765" y="2516646"/>
            <a:ext cx="1528761"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Left Atrium</a:t>
            </a:r>
            <a:endParaRPr b="0" i="0" sz="1800" u="none" cap="none" strike="noStrike">
              <a:solidFill>
                <a:schemeClr val="dk1"/>
              </a:solidFill>
              <a:latin typeface="Calibri"/>
              <a:ea typeface="Calibri"/>
              <a:cs typeface="Calibri"/>
              <a:sym typeface="Calibri"/>
            </a:endParaRPr>
          </a:p>
        </p:txBody>
      </p:sp>
      <p:cxnSp>
        <p:nvCxnSpPr>
          <p:cNvPr id="362" name="Google Shape;362;p13"/>
          <p:cNvCxnSpPr/>
          <p:nvPr/>
        </p:nvCxnSpPr>
        <p:spPr>
          <a:xfrm>
            <a:off x="2852946" y="2167347"/>
            <a:ext cx="1642853" cy="1394293"/>
          </a:xfrm>
          <a:prstGeom prst="straightConnector1">
            <a:avLst/>
          </a:prstGeom>
          <a:noFill/>
          <a:ln cap="flat" cmpd="sng" w="38100">
            <a:solidFill>
              <a:srgbClr val="FFFF00"/>
            </a:solidFill>
            <a:prstDash val="solid"/>
            <a:round/>
            <a:headEnd len="sm" w="sm" type="none"/>
            <a:tailEnd len="sm" w="sm" type="none"/>
          </a:ln>
        </p:spPr>
      </p:cxnSp>
      <p:sp>
        <p:nvSpPr>
          <p:cNvPr id="363" name="Google Shape;363;p13"/>
          <p:cNvSpPr/>
          <p:nvPr/>
        </p:nvSpPr>
        <p:spPr>
          <a:xfrm>
            <a:off x="627217" y="1891879"/>
            <a:ext cx="234702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Conus Arteriosus</a:t>
            </a:r>
            <a:endParaRPr b="0" i="0" sz="1800" u="none" cap="none" strike="noStrike">
              <a:solidFill>
                <a:schemeClr val="dk1"/>
              </a:solidFill>
              <a:latin typeface="Calibri"/>
              <a:ea typeface="Calibri"/>
              <a:cs typeface="Calibri"/>
              <a:sym typeface="Calibri"/>
            </a:endParaRPr>
          </a:p>
        </p:txBody>
      </p:sp>
      <p:sp>
        <p:nvSpPr>
          <p:cNvPr id="364" name="Google Shape;364;p13"/>
          <p:cNvSpPr/>
          <p:nvPr/>
        </p:nvSpPr>
        <p:spPr>
          <a:xfrm>
            <a:off x="3045741" y="1207163"/>
            <a:ext cx="2782580" cy="7078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Verdana"/>
                <a:ea typeface="Verdana"/>
                <a:cs typeface="Verdana"/>
                <a:sym typeface="Verdana"/>
              </a:rPr>
              <a:t>No Dye</a:t>
            </a:r>
            <a:endParaRPr b="0" i="0" sz="4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0"/>
                                  </p:stCondLst>
                                  <p:childTnLst>
                                    <p:set>
                                      <p:cBhvr>
                                        <p:cTn dur="1" fill="hold">
                                          <p:stCondLst>
                                            <p:cond delay="0"/>
                                          </p:stCondLst>
                                        </p:cTn>
                                        <p:tgtEl>
                                          <p:spTgt spid="342"/>
                                        </p:tgtEl>
                                        <p:attrNameLst>
                                          <p:attrName>style.visibility</p:attrName>
                                        </p:attrNameLst>
                                      </p:cBhvr>
                                      <p:to>
                                        <p:strVal val="visible"/>
                                      </p:to>
                                    </p:set>
                                    <p:animEffect filter="fade" transition="in">
                                      <p:cBhvr>
                                        <p:cTn dur="5000"/>
                                        <p:tgtEl>
                                          <p:spTgt spid="342"/>
                                        </p:tgtEl>
                                      </p:cBhvr>
                                    </p:animEffect>
                                  </p:childTnLst>
                                </p:cTn>
                              </p:par>
                              <p:par>
                                <p:cTn fill="hold" nodeType="withEffect" presetClass="entr" presetID="10" presetSubtype="0">
                                  <p:stCondLst>
                                    <p:cond delay="2000"/>
                                  </p:stCondLst>
                                  <p:childTnLst>
                                    <p:set>
                                      <p:cBhvr>
                                        <p:cTn dur="1" fill="hold">
                                          <p:stCondLst>
                                            <p:cond delay="0"/>
                                          </p:stCondLst>
                                        </p:cTn>
                                        <p:tgtEl>
                                          <p:spTgt spid="343"/>
                                        </p:tgtEl>
                                        <p:attrNameLst>
                                          <p:attrName>style.visibility</p:attrName>
                                        </p:attrNameLst>
                                      </p:cBhvr>
                                      <p:to>
                                        <p:strVal val="visible"/>
                                      </p:to>
                                    </p:set>
                                    <p:animEffect filter="fade" transition="in">
                                      <p:cBhvr>
                                        <p:cTn dur="5000"/>
                                        <p:tgtEl>
                                          <p:spTgt spid="343"/>
                                        </p:tgtEl>
                                      </p:cBhvr>
                                    </p:animEffect>
                                  </p:childTnLst>
                                </p:cTn>
                              </p:par>
                              <p:par>
                                <p:cTn fill="hold" nodeType="withEffect" presetClass="entr" presetID="10" presetSubtype="0">
                                  <p:stCondLst>
                                    <p:cond delay="2000"/>
                                  </p:stCondLst>
                                  <p:childTnLst>
                                    <p:set>
                                      <p:cBhvr>
                                        <p:cTn dur="1" fill="hold">
                                          <p:stCondLst>
                                            <p:cond delay="0"/>
                                          </p:stCondLst>
                                        </p:cTn>
                                        <p:tgtEl>
                                          <p:spTgt spid="344"/>
                                        </p:tgtEl>
                                        <p:attrNameLst>
                                          <p:attrName>style.visibility</p:attrName>
                                        </p:attrNameLst>
                                      </p:cBhvr>
                                      <p:to>
                                        <p:strVal val="visible"/>
                                      </p:to>
                                    </p:set>
                                    <p:animEffect filter="fade" transition="in">
                                      <p:cBhvr>
                                        <p:cTn dur="5000"/>
                                        <p:tgtEl>
                                          <p:spTgt spid="344"/>
                                        </p:tgtEl>
                                      </p:cBhvr>
                                    </p:animEffect>
                                  </p:childTnLst>
                                </p:cTn>
                              </p:par>
                              <p:par>
                                <p:cTn fill="hold" nodeType="withEffect" presetClass="entr" presetID="10" presetSubtype="0">
                                  <p:stCondLst>
                                    <p:cond delay="2000"/>
                                  </p:stCondLst>
                                  <p:childTnLst>
                                    <p:set>
                                      <p:cBhvr>
                                        <p:cTn dur="1" fill="hold">
                                          <p:stCondLst>
                                            <p:cond delay="0"/>
                                          </p:stCondLst>
                                        </p:cTn>
                                        <p:tgtEl>
                                          <p:spTgt spid="348"/>
                                        </p:tgtEl>
                                        <p:attrNameLst>
                                          <p:attrName>style.visibility</p:attrName>
                                        </p:attrNameLst>
                                      </p:cBhvr>
                                      <p:to>
                                        <p:strVal val="visible"/>
                                      </p:to>
                                    </p:set>
                                    <p:animEffect filter="fade" transition="in">
                                      <p:cBhvr>
                                        <p:cTn dur="5000"/>
                                        <p:tgtEl>
                                          <p:spTgt spid="348"/>
                                        </p:tgtEl>
                                      </p:cBhvr>
                                    </p:animEffect>
                                  </p:childTnLst>
                                </p:cTn>
                              </p:par>
                              <p:par>
                                <p:cTn fill="hold" nodeType="withEffect" presetClass="entr" presetID="10" presetSubtype="0">
                                  <p:stCondLst>
                                    <p:cond delay="2000"/>
                                  </p:stCondLst>
                                  <p:childTnLst>
                                    <p:set>
                                      <p:cBhvr>
                                        <p:cTn dur="1" fill="hold">
                                          <p:stCondLst>
                                            <p:cond delay="0"/>
                                          </p:stCondLst>
                                        </p:cTn>
                                        <p:tgtEl>
                                          <p:spTgt spid="350"/>
                                        </p:tgtEl>
                                        <p:attrNameLst>
                                          <p:attrName>style.visibility</p:attrName>
                                        </p:attrNameLst>
                                      </p:cBhvr>
                                      <p:to>
                                        <p:strVal val="visible"/>
                                      </p:to>
                                    </p:set>
                                    <p:animEffect filter="fade" transition="in">
                                      <p:cBhvr>
                                        <p:cTn dur="5000"/>
                                        <p:tgtEl>
                                          <p:spTgt spid="350"/>
                                        </p:tgtEl>
                                      </p:cBhvr>
                                    </p:animEffect>
                                  </p:childTnLst>
                                </p:cTn>
                              </p:par>
                              <p:par>
                                <p:cTn fill="hold" nodeType="withEffect" presetClass="entr" presetID="10" presetSubtype="0">
                                  <p:stCondLst>
                                    <p:cond delay="8000"/>
                                  </p:stCondLst>
                                  <p:childTnLst>
                                    <p:set>
                                      <p:cBhvr>
                                        <p:cTn dur="1" fill="hold">
                                          <p:stCondLst>
                                            <p:cond delay="0"/>
                                          </p:stCondLst>
                                        </p:cTn>
                                        <p:tgtEl>
                                          <p:spTgt spid="349"/>
                                        </p:tgtEl>
                                        <p:attrNameLst>
                                          <p:attrName>style.visibility</p:attrName>
                                        </p:attrNameLst>
                                      </p:cBhvr>
                                      <p:to>
                                        <p:strVal val="visible"/>
                                      </p:to>
                                    </p:set>
                                    <p:animEffect filter="fade" transition="in">
                                      <p:cBhvr>
                                        <p:cTn dur="2000"/>
                                        <p:tgtEl>
                                          <p:spTgt spid="349"/>
                                        </p:tgtEl>
                                      </p:cBhvr>
                                    </p:animEffect>
                                  </p:childTnLst>
                                </p:cTn>
                              </p:par>
                              <p:par>
                                <p:cTn fill="hold" nodeType="withEffect" presetClass="entr" presetID="10" presetSubtype="0">
                                  <p:stCondLst>
                                    <p:cond delay="2000"/>
                                  </p:stCondLst>
                                  <p:childTnLst>
                                    <p:set>
                                      <p:cBhvr>
                                        <p:cTn dur="1" fill="hold">
                                          <p:stCondLst>
                                            <p:cond delay="0"/>
                                          </p:stCondLst>
                                        </p:cTn>
                                        <p:tgtEl>
                                          <p:spTgt spid="351"/>
                                        </p:tgtEl>
                                        <p:attrNameLst>
                                          <p:attrName>style.visibility</p:attrName>
                                        </p:attrNameLst>
                                      </p:cBhvr>
                                      <p:to>
                                        <p:strVal val="visible"/>
                                      </p:to>
                                    </p:set>
                                    <p:animEffect filter="fade" transition="in">
                                      <p:cBhvr>
                                        <p:cTn dur="5000"/>
                                        <p:tgtEl>
                                          <p:spTgt spid="351"/>
                                        </p:tgtEl>
                                      </p:cBhvr>
                                    </p:animEffect>
                                  </p:childTnLst>
                                </p:cTn>
                              </p:par>
                              <p:par>
                                <p:cTn fill="hold" nodeType="withEffect" presetClass="entr" presetID="10" presetSubtype="0">
                                  <p:stCondLst>
                                    <p:cond delay="2000"/>
                                  </p:stCondLst>
                                  <p:childTnLst>
                                    <p:set>
                                      <p:cBhvr>
                                        <p:cTn dur="1" fill="hold">
                                          <p:stCondLst>
                                            <p:cond delay="0"/>
                                          </p:stCondLst>
                                        </p:cTn>
                                        <p:tgtEl>
                                          <p:spTgt spid="352"/>
                                        </p:tgtEl>
                                        <p:attrNameLst>
                                          <p:attrName>style.visibility</p:attrName>
                                        </p:attrNameLst>
                                      </p:cBhvr>
                                      <p:to>
                                        <p:strVal val="visible"/>
                                      </p:to>
                                    </p:set>
                                    <p:animEffect filter="fade" transition="in">
                                      <p:cBhvr>
                                        <p:cTn dur="5000"/>
                                        <p:tgtEl>
                                          <p:spTgt spid="352"/>
                                        </p:tgtEl>
                                      </p:cBhvr>
                                    </p:animEffect>
                                  </p:childTnLst>
                                </p:cTn>
                              </p:par>
                              <p:par>
                                <p:cTn fill="hold" nodeType="withEffect" presetClass="entr" presetID="10" presetSubtype="0">
                                  <p:stCondLst>
                                    <p:cond delay="2000"/>
                                  </p:stCondLst>
                                  <p:childTnLst>
                                    <p:set>
                                      <p:cBhvr>
                                        <p:cTn dur="1" fill="hold">
                                          <p:stCondLst>
                                            <p:cond delay="0"/>
                                          </p:stCondLst>
                                        </p:cTn>
                                        <p:tgtEl>
                                          <p:spTgt spid="353"/>
                                        </p:tgtEl>
                                        <p:attrNameLst>
                                          <p:attrName>style.visibility</p:attrName>
                                        </p:attrNameLst>
                                      </p:cBhvr>
                                      <p:to>
                                        <p:strVal val="visible"/>
                                      </p:to>
                                    </p:set>
                                    <p:animEffect filter="fade" transition="in">
                                      <p:cBhvr>
                                        <p:cTn dur="5000"/>
                                        <p:tgtEl>
                                          <p:spTgt spid="353"/>
                                        </p:tgtEl>
                                      </p:cBhvr>
                                    </p:animEffect>
                                  </p:childTnLst>
                                </p:cTn>
                              </p:par>
                              <p:par>
                                <p:cTn fill="hold" nodeType="withEffect" presetClass="entr" presetID="10" presetSubtype="0">
                                  <p:stCondLst>
                                    <p:cond delay="2000"/>
                                  </p:stCondLst>
                                  <p:childTnLst>
                                    <p:set>
                                      <p:cBhvr>
                                        <p:cTn dur="1" fill="hold">
                                          <p:stCondLst>
                                            <p:cond delay="0"/>
                                          </p:stCondLst>
                                        </p:cTn>
                                        <p:tgtEl>
                                          <p:spTgt spid="354"/>
                                        </p:tgtEl>
                                        <p:attrNameLst>
                                          <p:attrName>style.visibility</p:attrName>
                                        </p:attrNameLst>
                                      </p:cBhvr>
                                      <p:to>
                                        <p:strVal val="visible"/>
                                      </p:to>
                                    </p:set>
                                    <p:animEffect filter="fade" transition="in">
                                      <p:cBhvr>
                                        <p:cTn dur="5000"/>
                                        <p:tgtEl>
                                          <p:spTgt spid="354"/>
                                        </p:tgtEl>
                                      </p:cBhvr>
                                    </p:animEffect>
                                  </p:childTnLst>
                                </p:cTn>
                              </p:par>
                              <p:par>
                                <p:cTn fill="hold" nodeType="withEffect" presetClass="entr" presetID="10" presetSubtype="0">
                                  <p:stCondLst>
                                    <p:cond delay="2000"/>
                                  </p:stCondLst>
                                  <p:childTnLst>
                                    <p:set>
                                      <p:cBhvr>
                                        <p:cTn dur="1" fill="hold">
                                          <p:stCondLst>
                                            <p:cond delay="0"/>
                                          </p:stCondLst>
                                        </p:cTn>
                                        <p:tgtEl>
                                          <p:spTgt spid="355"/>
                                        </p:tgtEl>
                                        <p:attrNameLst>
                                          <p:attrName>style.visibility</p:attrName>
                                        </p:attrNameLst>
                                      </p:cBhvr>
                                      <p:to>
                                        <p:strVal val="visible"/>
                                      </p:to>
                                    </p:set>
                                    <p:animEffect filter="fade" transition="in">
                                      <p:cBhvr>
                                        <p:cTn dur="5000"/>
                                        <p:tgtEl>
                                          <p:spTgt spid="355"/>
                                        </p:tgtEl>
                                      </p:cBhvr>
                                    </p:animEffect>
                                  </p:childTnLst>
                                </p:cTn>
                              </p:par>
                              <p:par>
                                <p:cTn fill="hold" nodeType="withEffect" presetClass="entr" presetID="10" presetSubtype="0">
                                  <p:stCondLst>
                                    <p:cond delay="2000"/>
                                  </p:stCondLst>
                                  <p:childTnLst>
                                    <p:set>
                                      <p:cBhvr>
                                        <p:cTn dur="1" fill="hold">
                                          <p:stCondLst>
                                            <p:cond delay="0"/>
                                          </p:stCondLst>
                                        </p:cTn>
                                        <p:tgtEl>
                                          <p:spTgt spid="356"/>
                                        </p:tgtEl>
                                        <p:attrNameLst>
                                          <p:attrName>style.visibility</p:attrName>
                                        </p:attrNameLst>
                                      </p:cBhvr>
                                      <p:to>
                                        <p:strVal val="visible"/>
                                      </p:to>
                                    </p:set>
                                    <p:animEffect filter="fade" transition="in">
                                      <p:cBhvr>
                                        <p:cTn dur="5000"/>
                                        <p:tgtEl>
                                          <p:spTgt spid="356"/>
                                        </p:tgtEl>
                                      </p:cBhvr>
                                    </p:animEffect>
                                  </p:childTnLst>
                                </p:cTn>
                              </p:par>
                              <p:par>
                                <p:cTn fill="hold" nodeType="withEffect" presetClass="entr" presetID="10" presetSubtype="0">
                                  <p:stCondLst>
                                    <p:cond delay="2000"/>
                                  </p:stCondLst>
                                  <p:childTnLst>
                                    <p:set>
                                      <p:cBhvr>
                                        <p:cTn dur="1" fill="hold">
                                          <p:stCondLst>
                                            <p:cond delay="0"/>
                                          </p:stCondLst>
                                        </p:cTn>
                                        <p:tgtEl>
                                          <p:spTgt spid="357"/>
                                        </p:tgtEl>
                                        <p:attrNameLst>
                                          <p:attrName>style.visibility</p:attrName>
                                        </p:attrNameLst>
                                      </p:cBhvr>
                                      <p:to>
                                        <p:strVal val="visible"/>
                                      </p:to>
                                    </p:set>
                                    <p:animEffect filter="fade" transition="in">
                                      <p:cBhvr>
                                        <p:cTn dur="5000"/>
                                        <p:tgtEl>
                                          <p:spTgt spid="357"/>
                                        </p:tgtEl>
                                      </p:cBhvr>
                                    </p:animEffect>
                                  </p:childTnLst>
                                </p:cTn>
                              </p:par>
                              <p:par>
                                <p:cTn fill="hold" nodeType="withEffect" presetClass="entr" presetID="10" presetSubtype="0">
                                  <p:stCondLst>
                                    <p:cond delay="2000"/>
                                  </p:stCondLst>
                                  <p:childTnLst>
                                    <p:set>
                                      <p:cBhvr>
                                        <p:cTn dur="1" fill="hold">
                                          <p:stCondLst>
                                            <p:cond delay="0"/>
                                          </p:stCondLst>
                                        </p:cTn>
                                        <p:tgtEl>
                                          <p:spTgt spid="358"/>
                                        </p:tgtEl>
                                        <p:attrNameLst>
                                          <p:attrName>style.visibility</p:attrName>
                                        </p:attrNameLst>
                                      </p:cBhvr>
                                      <p:to>
                                        <p:strVal val="visible"/>
                                      </p:to>
                                    </p:set>
                                    <p:animEffect filter="fade" transition="in">
                                      <p:cBhvr>
                                        <p:cTn dur="5000"/>
                                        <p:tgtEl>
                                          <p:spTgt spid="358"/>
                                        </p:tgtEl>
                                      </p:cBhvr>
                                    </p:animEffect>
                                  </p:childTnLst>
                                </p:cTn>
                              </p:par>
                              <p:par>
                                <p:cTn fill="hold" nodeType="withEffect" presetClass="entr" presetID="10" presetSubtype="0">
                                  <p:stCondLst>
                                    <p:cond delay="2000"/>
                                  </p:stCondLst>
                                  <p:childTnLst>
                                    <p:set>
                                      <p:cBhvr>
                                        <p:cTn dur="1" fill="hold">
                                          <p:stCondLst>
                                            <p:cond delay="0"/>
                                          </p:stCondLst>
                                        </p:cTn>
                                        <p:tgtEl>
                                          <p:spTgt spid="359"/>
                                        </p:tgtEl>
                                        <p:attrNameLst>
                                          <p:attrName>style.visibility</p:attrName>
                                        </p:attrNameLst>
                                      </p:cBhvr>
                                      <p:to>
                                        <p:strVal val="visible"/>
                                      </p:to>
                                    </p:set>
                                    <p:animEffect filter="fade" transition="in">
                                      <p:cBhvr>
                                        <p:cTn dur="5000"/>
                                        <p:tgtEl>
                                          <p:spTgt spid="359"/>
                                        </p:tgtEl>
                                      </p:cBhvr>
                                    </p:animEffect>
                                  </p:childTnLst>
                                </p:cTn>
                              </p:par>
                              <p:par>
                                <p:cTn fill="hold" nodeType="withEffect" presetClass="entr" presetID="10" presetSubtype="0">
                                  <p:stCondLst>
                                    <p:cond delay="2000"/>
                                  </p:stCondLst>
                                  <p:childTnLst>
                                    <p:set>
                                      <p:cBhvr>
                                        <p:cTn dur="1" fill="hold">
                                          <p:stCondLst>
                                            <p:cond delay="0"/>
                                          </p:stCondLst>
                                        </p:cTn>
                                        <p:tgtEl>
                                          <p:spTgt spid="360"/>
                                        </p:tgtEl>
                                        <p:attrNameLst>
                                          <p:attrName>style.visibility</p:attrName>
                                        </p:attrNameLst>
                                      </p:cBhvr>
                                      <p:to>
                                        <p:strVal val="visible"/>
                                      </p:to>
                                    </p:set>
                                    <p:animEffect filter="fade" transition="in">
                                      <p:cBhvr>
                                        <p:cTn dur="5000"/>
                                        <p:tgtEl>
                                          <p:spTgt spid="360"/>
                                        </p:tgtEl>
                                      </p:cBhvr>
                                    </p:animEffect>
                                  </p:childTnLst>
                                </p:cTn>
                              </p:par>
                              <p:par>
                                <p:cTn fill="hold" nodeType="withEffect" presetClass="entr" presetID="10" presetSubtype="0">
                                  <p:stCondLst>
                                    <p:cond delay="2000"/>
                                  </p:stCondLst>
                                  <p:childTnLst>
                                    <p:set>
                                      <p:cBhvr>
                                        <p:cTn dur="1" fill="hold">
                                          <p:stCondLst>
                                            <p:cond delay="0"/>
                                          </p:stCondLst>
                                        </p:cTn>
                                        <p:tgtEl>
                                          <p:spTgt spid="361"/>
                                        </p:tgtEl>
                                        <p:attrNameLst>
                                          <p:attrName>style.visibility</p:attrName>
                                        </p:attrNameLst>
                                      </p:cBhvr>
                                      <p:to>
                                        <p:strVal val="visible"/>
                                      </p:to>
                                    </p:set>
                                    <p:animEffect filter="fade" transition="in">
                                      <p:cBhvr>
                                        <p:cTn dur="5000"/>
                                        <p:tgtEl>
                                          <p:spTgt spid="361"/>
                                        </p:tgtEl>
                                      </p:cBhvr>
                                    </p:animEffect>
                                  </p:childTnLst>
                                </p:cTn>
                              </p:par>
                              <p:par>
                                <p:cTn fill="hold" nodeType="withEffect" presetClass="entr" presetID="10" presetSubtype="0">
                                  <p:stCondLst>
                                    <p:cond delay="2000"/>
                                  </p:stCondLst>
                                  <p:childTnLst>
                                    <p:set>
                                      <p:cBhvr>
                                        <p:cTn dur="1" fill="hold">
                                          <p:stCondLst>
                                            <p:cond delay="0"/>
                                          </p:stCondLst>
                                        </p:cTn>
                                        <p:tgtEl>
                                          <p:spTgt spid="362"/>
                                        </p:tgtEl>
                                        <p:attrNameLst>
                                          <p:attrName>style.visibility</p:attrName>
                                        </p:attrNameLst>
                                      </p:cBhvr>
                                      <p:to>
                                        <p:strVal val="visible"/>
                                      </p:to>
                                    </p:set>
                                    <p:animEffect filter="fade" transition="in">
                                      <p:cBhvr>
                                        <p:cTn dur="5000"/>
                                        <p:tgtEl>
                                          <p:spTgt spid="362"/>
                                        </p:tgtEl>
                                      </p:cBhvr>
                                    </p:animEffect>
                                  </p:childTnLst>
                                </p:cTn>
                              </p:par>
                              <p:par>
                                <p:cTn fill="hold" nodeType="withEffect" presetClass="entr" presetID="10" presetSubtype="0">
                                  <p:stCondLst>
                                    <p:cond delay="2000"/>
                                  </p:stCondLst>
                                  <p:childTnLst>
                                    <p:set>
                                      <p:cBhvr>
                                        <p:cTn dur="1" fill="hold">
                                          <p:stCondLst>
                                            <p:cond delay="0"/>
                                          </p:stCondLst>
                                        </p:cTn>
                                        <p:tgtEl>
                                          <p:spTgt spid="363"/>
                                        </p:tgtEl>
                                        <p:attrNameLst>
                                          <p:attrName>style.visibility</p:attrName>
                                        </p:attrNameLst>
                                      </p:cBhvr>
                                      <p:to>
                                        <p:strVal val="visible"/>
                                      </p:to>
                                    </p:set>
                                    <p:animEffect filter="fade" transition="in">
                                      <p:cBhvr>
                                        <p:cTn dur="5000"/>
                                        <p:tgtEl>
                                          <p:spTgt spid="363"/>
                                        </p:tgtEl>
                                      </p:cBhvr>
                                    </p:animEffect>
                                  </p:childTnLst>
                                </p:cTn>
                              </p:par>
                              <p:par>
                                <p:cTn fill="hold" nodeType="withEffect" presetClass="entr" presetID="10" presetSubtype="0">
                                  <p:stCondLst>
                                    <p:cond delay="2000"/>
                                  </p:stCondLst>
                                  <p:childTnLst>
                                    <p:set>
                                      <p:cBhvr>
                                        <p:cTn dur="1" fill="hold">
                                          <p:stCondLst>
                                            <p:cond delay="0"/>
                                          </p:stCondLst>
                                        </p:cTn>
                                        <p:tgtEl>
                                          <p:spTgt spid="364"/>
                                        </p:tgtEl>
                                        <p:attrNameLst>
                                          <p:attrName>style.visibility</p:attrName>
                                        </p:attrNameLst>
                                      </p:cBhvr>
                                      <p:to>
                                        <p:strVal val="visible"/>
                                      </p:to>
                                    </p:set>
                                    <p:animEffect filter="fade" transition="in">
                                      <p:cBhvr>
                                        <p:cTn dur="5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2" name="Google Shape;112;p2"/>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sp>
        <p:nvSpPr>
          <p:cNvPr id="113" name="Google Shape;113;p2"/>
          <p:cNvSpPr txBox="1"/>
          <p:nvPr/>
        </p:nvSpPr>
        <p:spPr>
          <a:xfrm>
            <a:off x="6926863" y="-1161557"/>
            <a:ext cx="1683736"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Verdana"/>
                <a:ea typeface="Verdana"/>
                <a:cs typeface="Verdana"/>
                <a:sym typeface="Verdana"/>
              </a:rPr>
              <a:t>Always cut away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Verdana"/>
                <a:ea typeface="Verdana"/>
                <a:cs typeface="Verdana"/>
                <a:sym typeface="Verdana"/>
              </a:rPr>
              <a:t>from yourself</a:t>
            </a:r>
            <a:endParaRPr b="0" i="0" sz="1800" u="none" cap="none" strike="noStrike">
              <a:solidFill>
                <a:schemeClr val="dk1"/>
              </a:solidFill>
              <a:latin typeface="Calibri"/>
              <a:ea typeface="Calibri"/>
              <a:cs typeface="Calibri"/>
              <a:sym typeface="Calibri"/>
            </a:endParaRPr>
          </a:p>
        </p:txBody>
      </p:sp>
      <p:sp>
        <p:nvSpPr>
          <p:cNvPr id="114" name="Google Shape;114;p2"/>
          <p:cNvSpPr txBox="1"/>
          <p:nvPr/>
        </p:nvSpPr>
        <p:spPr>
          <a:xfrm>
            <a:off x="1828800" y="0"/>
            <a:ext cx="69342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pic>
        <p:nvPicPr>
          <p:cNvPr id="115" name="Google Shape;115;p2"/>
          <p:cNvPicPr preferRelativeResize="0"/>
          <p:nvPr/>
        </p:nvPicPr>
        <p:blipFill rotWithShape="1">
          <a:blip r:embed="rId3">
            <a:alphaModFix/>
          </a:blip>
          <a:srcRect b="0" l="0" r="0" t="0"/>
          <a:stretch/>
        </p:blipFill>
        <p:spPr>
          <a:xfrm>
            <a:off x="-538389" y="1141208"/>
            <a:ext cx="4234757" cy="2382977"/>
          </a:xfrm>
          <a:prstGeom prst="rect">
            <a:avLst/>
          </a:prstGeom>
          <a:noFill/>
          <a:ln>
            <a:noFill/>
          </a:ln>
        </p:spPr>
      </p:pic>
      <p:pic>
        <p:nvPicPr>
          <p:cNvPr id="116" name="Google Shape;116;p2"/>
          <p:cNvPicPr preferRelativeResize="0"/>
          <p:nvPr/>
        </p:nvPicPr>
        <p:blipFill rotWithShape="1">
          <a:blip r:embed="rId4">
            <a:alphaModFix/>
          </a:blip>
          <a:srcRect b="0" l="0" r="0" t="0"/>
          <a:stretch/>
        </p:blipFill>
        <p:spPr>
          <a:xfrm>
            <a:off x="5387340" y="879253"/>
            <a:ext cx="3833062" cy="2561327"/>
          </a:xfrm>
          <a:prstGeom prst="rect">
            <a:avLst/>
          </a:prstGeom>
          <a:noFill/>
          <a:ln>
            <a:noFill/>
          </a:ln>
        </p:spPr>
      </p:pic>
      <p:pic>
        <p:nvPicPr>
          <p:cNvPr id="117" name="Google Shape;117;p2"/>
          <p:cNvPicPr preferRelativeResize="0"/>
          <p:nvPr/>
        </p:nvPicPr>
        <p:blipFill rotWithShape="1">
          <a:blip r:embed="rId5">
            <a:alphaModFix/>
          </a:blip>
          <a:srcRect b="0" l="0" r="0" t="0"/>
          <a:stretch/>
        </p:blipFill>
        <p:spPr>
          <a:xfrm>
            <a:off x="2620859" y="2966375"/>
            <a:ext cx="3841991" cy="2561327"/>
          </a:xfrm>
          <a:prstGeom prst="rect">
            <a:avLst/>
          </a:prstGeom>
          <a:noFill/>
          <a:ln>
            <a:noFill/>
          </a:ln>
        </p:spPr>
      </p:pic>
      <p:pic>
        <p:nvPicPr>
          <p:cNvPr id="118" name="Google Shape;118;p2"/>
          <p:cNvPicPr preferRelativeResize="0"/>
          <p:nvPr/>
        </p:nvPicPr>
        <p:blipFill rotWithShape="1">
          <a:blip r:embed="rId6">
            <a:alphaModFix/>
          </a:blip>
          <a:srcRect b="0" l="0" r="0" t="0"/>
          <a:stretch/>
        </p:blipFill>
        <p:spPr>
          <a:xfrm>
            <a:off x="-136693" y="4636838"/>
            <a:ext cx="3676844" cy="2455331"/>
          </a:xfrm>
          <a:prstGeom prst="rect">
            <a:avLst/>
          </a:prstGeom>
          <a:noFill/>
          <a:ln>
            <a:noFill/>
          </a:ln>
        </p:spPr>
      </p:pic>
      <p:pic>
        <p:nvPicPr>
          <p:cNvPr id="119" name="Google Shape;119;p2"/>
          <p:cNvPicPr preferRelativeResize="0"/>
          <p:nvPr/>
        </p:nvPicPr>
        <p:blipFill rotWithShape="1">
          <a:blip r:embed="rId7">
            <a:alphaModFix/>
          </a:blip>
          <a:srcRect b="0" l="0" r="0" t="0"/>
          <a:stretch/>
        </p:blipFill>
        <p:spPr>
          <a:xfrm>
            <a:off x="5022795" y="4431180"/>
            <a:ext cx="3981683" cy="2654455"/>
          </a:xfrm>
          <a:prstGeom prst="rect">
            <a:avLst/>
          </a:prstGeom>
          <a:noFill/>
          <a:ln>
            <a:noFill/>
          </a:ln>
        </p:spPr>
      </p:pic>
      <p:sp>
        <p:nvSpPr>
          <p:cNvPr id="120" name="Google Shape;120;p2"/>
          <p:cNvSpPr txBox="1"/>
          <p:nvPr/>
        </p:nvSpPr>
        <p:spPr>
          <a:xfrm>
            <a:off x="-5943600" y="-1423167"/>
            <a:ext cx="8087072" cy="78483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0" i="0" lang="en-US" sz="4500" u="none" cap="none" strike="noStrike">
                <a:solidFill>
                  <a:schemeClr val="dk1"/>
                </a:solidFill>
                <a:latin typeface="Verdana"/>
                <a:ea typeface="Verdana"/>
                <a:cs typeface="Verdana"/>
                <a:sym typeface="Verdana"/>
              </a:rPr>
              <a:t>Same Cuts for the Muscles</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8229600"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sp>
        <p:nvSpPr>
          <p:cNvPr id="122" name="Google Shape;122;p2"/>
          <p:cNvSpPr txBox="1"/>
          <p:nvPr/>
        </p:nvSpPr>
        <p:spPr>
          <a:xfrm>
            <a:off x="2988048" y="953567"/>
            <a:ext cx="3167904" cy="79123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0" i="0" lang="en-US" sz="4500" u="none" cap="none" strike="noStrike">
                <a:solidFill>
                  <a:schemeClr val="dk1"/>
                </a:solidFill>
                <a:latin typeface="Verdana"/>
                <a:ea typeface="Verdana"/>
                <a:cs typeface="Verdana"/>
                <a:sym typeface="Verdana"/>
              </a:rPr>
              <a:t>Skin Cuts</a:t>
            </a:r>
            <a:endParaRPr b="0" i="0" sz="1400" u="none" cap="none" strike="noStrike">
              <a:solidFill>
                <a:srgbClr val="000000"/>
              </a:solidFill>
              <a:latin typeface="Arial"/>
              <a:ea typeface="Arial"/>
              <a:cs typeface="Arial"/>
              <a:sym typeface="Arial"/>
            </a:endParaRPr>
          </a:p>
        </p:txBody>
      </p:sp>
      <p:sp>
        <p:nvSpPr>
          <p:cNvPr id="123" name="Google Shape;123;p2"/>
          <p:cNvSpPr txBox="1"/>
          <p:nvPr/>
        </p:nvSpPr>
        <p:spPr>
          <a:xfrm>
            <a:off x="40132" y="1046603"/>
            <a:ext cx="894839"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1. </a:t>
            </a:r>
            <a:endParaRPr b="0" i="0" sz="1400" u="none" cap="none" strike="noStrike">
              <a:solidFill>
                <a:srgbClr val="000000"/>
              </a:solidFill>
              <a:latin typeface="Arial"/>
              <a:ea typeface="Arial"/>
              <a:cs typeface="Arial"/>
              <a:sym typeface="Arial"/>
            </a:endParaRPr>
          </a:p>
        </p:txBody>
      </p:sp>
      <p:sp>
        <p:nvSpPr>
          <p:cNvPr id="124" name="Google Shape;124;p2"/>
          <p:cNvSpPr txBox="1"/>
          <p:nvPr/>
        </p:nvSpPr>
        <p:spPr>
          <a:xfrm>
            <a:off x="6155952" y="1081506"/>
            <a:ext cx="894839"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2. </a:t>
            </a:r>
            <a:endParaRPr b="0" i="0" sz="1400" u="none" cap="none" strike="noStrike">
              <a:solidFill>
                <a:srgbClr val="000000"/>
              </a:solidFill>
              <a:latin typeface="Arial"/>
              <a:ea typeface="Arial"/>
              <a:cs typeface="Arial"/>
              <a:sym typeface="Arial"/>
            </a:endParaRPr>
          </a:p>
        </p:txBody>
      </p:sp>
      <p:sp>
        <p:nvSpPr>
          <p:cNvPr id="125" name="Google Shape;125;p2"/>
          <p:cNvSpPr txBox="1"/>
          <p:nvPr/>
        </p:nvSpPr>
        <p:spPr>
          <a:xfrm>
            <a:off x="2765307" y="3503988"/>
            <a:ext cx="894839"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3. </a:t>
            </a:r>
            <a:endParaRPr b="0" i="0" sz="1400" u="none" cap="none" strike="noStrike">
              <a:solidFill>
                <a:srgbClr val="000000"/>
              </a:solidFill>
              <a:latin typeface="Arial"/>
              <a:ea typeface="Arial"/>
              <a:cs typeface="Arial"/>
              <a:sym typeface="Arial"/>
            </a:endParaRPr>
          </a:p>
        </p:txBody>
      </p:sp>
      <p:sp>
        <p:nvSpPr>
          <p:cNvPr id="126" name="Google Shape;126;p2"/>
          <p:cNvSpPr txBox="1"/>
          <p:nvPr/>
        </p:nvSpPr>
        <p:spPr>
          <a:xfrm>
            <a:off x="139522" y="4247038"/>
            <a:ext cx="894839"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4. </a:t>
            </a:r>
            <a:endParaRPr b="0" i="0" sz="1400" u="none" cap="none" strike="noStrike">
              <a:solidFill>
                <a:srgbClr val="000000"/>
              </a:solidFill>
              <a:latin typeface="Arial"/>
              <a:ea typeface="Arial"/>
              <a:cs typeface="Arial"/>
              <a:sym typeface="Arial"/>
            </a:endParaRPr>
          </a:p>
        </p:txBody>
      </p:sp>
      <p:sp>
        <p:nvSpPr>
          <p:cNvPr id="127" name="Google Shape;127;p2"/>
          <p:cNvSpPr txBox="1"/>
          <p:nvPr/>
        </p:nvSpPr>
        <p:spPr>
          <a:xfrm>
            <a:off x="8417366" y="4047116"/>
            <a:ext cx="894839"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5.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0"/>
                                  </p:stCondLst>
                                  <p:childTnLst>
                                    <p:set>
                                      <p:cBhvr>
                                        <p:cTn dur="1" fill="hold">
                                          <p:stCondLst>
                                            <p:cond delay="0"/>
                                          </p:stCondLst>
                                        </p:cTn>
                                        <p:tgtEl>
                                          <p:spTgt spid="121"/>
                                        </p:tgtEl>
                                        <p:attrNameLst>
                                          <p:attrName>style.visibility</p:attrName>
                                        </p:attrNameLst>
                                      </p:cBhvr>
                                      <p:to>
                                        <p:strVal val="visible"/>
                                      </p:to>
                                    </p:set>
                                    <p:animEffect filter="fade" transition="in">
                                      <p:cBhvr>
                                        <p:cTn dur="3000"/>
                                        <p:tgtEl>
                                          <p:spTgt spid="121"/>
                                        </p:tgtEl>
                                      </p:cBhvr>
                                    </p:animEffect>
                                  </p:childTnLst>
                                </p:cTn>
                              </p:par>
                              <p:par>
                                <p:cTn fill="hold" nodeType="withEffect" presetClass="entr" presetID="10" presetSubtype="0">
                                  <p:stCondLst>
                                    <p:cond delay="3000"/>
                                  </p:stCondLst>
                                  <p:childTnLst>
                                    <p:set>
                                      <p:cBhvr>
                                        <p:cTn dur="1" fill="hold">
                                          <p:stCondLst>
                                            <p:cond delay="0"/>
                                          </p:stCondLst>
                                        </p:cTn>
                                        <p:tgtEl>
                                          <p:spTgt spid="115"/>
                                        </p:tgtEl>
                                        <p:attrNameLst>
                                          <p:attrName>style.visibility</p:attrName>
                                        </p:attrNameLst>
                                      </p:cBhvr>
                                      <p:to>
                                        <p:strVal val="visible"/>
                                      </p:to>
                                    </p:set>
                                    <p:animEffect filter="fade" transition="in">
                                      <p:cBhvr>
                                        <p:cTn dur="5000"/>
                                        <p:tgtEl>
                                          <p:spTgt spid="115"/>
                                        </p:tgtEl>
                                      </p:cBhvr>
                                    </p:animEffect>
                                  </p:childTnLst>
                                </p:cTn>
                              </p:par>
                              <p:par>
                                <p:cTn fill="hold" nodeType="withEffect" presetClass="entr" presetID="10" presetSubtype="0">
                                  <p:stCondLst>
                                    <p:cond delay="3000"/>
                                  </p:stCondLst>
                                  <p:childTnLst>
                                    <p:set>
                                      <p:cBhvr>
                                        <p:cTn dur="1" fill="hold">
                                          <p:stCondLst>
                                            <p:cond delay="0"/>
                                          </p:stCondLst>
                                        </p:cTn>
                                        <p:tgtEl>
                                          <p:spTgt spid="116"/>
                                        </p:tgtEl>
                                        <p:attrNameLst>
                                          <p:attrName>style.visibility</p:attrName>
                                        </p:attrNameLst>
                                      </p:cBhvr>
                                      <p:to>
                                        <p:strVal val="visible"/>
                                      </p:to>
                                    </p:set>
                                    <p:animEffect filter="fade" transition="in">
                                      <p:cBhvr>
                                        <p:cTn dur="5000"/>
                                        <p:tgtEl>
                                          <p:spTgt spid="116"/>
                                        </p:tgtEl>
                                      </p:cBhvr>
                                    </p:animEffect>
                                  </p:childTnLst>
                                </p:cTn>
                              </p:par>
                              <p:par>
                                <p:cTn fill="hold" nodeType="withEffect" presetClass="entr" presetID="10" presetSubtype="0">
                                  <p:stCondLst>
                                    <p:cond delay="3000"/>
                                  </p:stCondLst>
                                  <p:childTnLst>
                                    <p:set>
                                      <p:cBhvr>
                                        <p:cTn dur="1" fill="hold">
                                          <p:stCondLst>
                                            <p:cond delay="0"/>
                                          </p:stCondLst>
                                        </p:cTn>
                                        <p:tgtEl>
                                          <p:spTgt spid="117"/>
                                        </p:tgtEl>
                                        <p:attrNameLst>
                                          <p:attrName>style.visibility</p:attrName>
                                        </p:attrNameLst>
                                      </p:cBhvr>
                                      <p:to>
                                        <p:strVal val="visible"/>
                                      </p:to>
                                    </p:set>
                                    <p:animEffect filter="fade" transition="in">
                                      <p:cBhvr>
                                        <p:cTn dur="5000"/>
                                        <p:tgtEl>
                                          <p:spTgt spid="117"/>
                                        </p:tgtEl>
                                      </p:cBhvr>
                                    </p:animEffect>
                                  </p:childTnLst>
                                </p:cTn>
                              </p:par>
                              <p:par>
                                <p:cTn fill="hold" nodeType="withEffect" presetClass="entr" presetID="10" presetSubtype="0">
                                  <p:stCondLst>
                                    <p:cond delay="3000"/>
                                  </p:stCondLst>
                                  <p:childTnLst>
                                    <p:set>
                                      <p:cBhvr>
                                        <p:cTn dur="1" fill="hold">
                                          <p:stCondLst>
                                            <p:cond delay="0"/>
                                          </p:stCondLst>
                                        </p:cTn>
                                        <p:tgtEl>
                                          <p:spTgt spid="119"/>
                                        </p:tgtEl>
                                        <p:attrNameLst>
                                          <p:attrName>style.visibility</p:attrName>
                                        </p:attrNameLst>
                                      </p:cBhvr>
                                      <p:to>
                                        <p:strVal val="visible"/>
                                      </p:to>
                                    </p:set>
                                    <p:animEffect filter="fade" transition="in">
                                      <p:cBhvr>
                                        <p:cTn dur="5000"/>
                                        <p:tgtEl>
                                          <p:spTgt spid="119"/>
                                        </p:tgtEl>
                                      </p:cBhvr>
                                    </p:animEffect>
                                  </p:childTnLst>
                                </p:cTn>
                              </p:par>
                              <p:par>
                                <p:cTn fill="hold" nodeType="withEffect" presetClass="entr" presetID="10" presetSubtype="0">
                                  <p:stCondLst>
                                    <p:cond delay="3000"/>
                                  </p:stCondLst>
                                  <p:childTnLst>
                                    <p:set>
                                      <p:cBhvr>
                                        <p:cTn dur="1" fill="hold">
                                          <p:stCondLst>
                                            <p:cond delay="0"/>
                                          </p:stCondLst>
                                        </p:cTn>
                                        <p:tgtEl>
                                          <p:spTgt spid="118"/>
                                        </p:tgtEl>
                                        <p:attrNameLst>
                                          <p:attrName>style.visibility</p:attrName>
                                        </p:attrNameLst>
                                      </p:cBhvr>
                                      <p:to>
                                        <p:strVal val="visible"/>
                                      </p:to>
                                    </p:set>
                                    <p:animEffect filter="fade" transition="in">
                                      <p:cBhvr>
                                        <p:cTn dur="5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3000"/>
                                        <p:tgtEl>
                                          <p:spTgt spid="122"/>
                                        </p:tgtEl>
                                      </p:cBhvr>
                                    </p:animEffect>
                                  </p:childTnLst>
                                </p:cTn>
                              </p:par>
                              <p:par>
                                <p:cTn fill="hold" nodeType="withEffect" presetClass="entr" presetID="10" presetSubtype="0">
                                  <p:stCondLst>
                                    <p:cond delay="3000"/>
                                  </p:stCondLst>
                                  <p:childTnLst>
                                    <p:set>
                                      <p:cBhvr>
                                        <p:cTn dur="1" fill="hold">
                                          <p:stCondLst>
                                            <p:cond delay="0"/>
                                          </p:stCondLst>
                                        </p:cTn>
                                        <p:tgtEl>
                                          <p:spTgt spid="123"/>
                                        </p:tgtEl>
                                        <p:attrNameLst>
                                          <p:attrName>style.visibility</p:attrName>
                                        </p:attrNameLst>
                                      </p:cBhvr>
                                      <p:to>
                                        <p:strVal val="visible"/>
                                      </p:to>
                                    </p:set>
                                    <p:animEffect filter="fade" transition="in">
                                      <p:cBhvr>
                                        <p:cTn dur="5000"/>
                                        <p:tgtEl>
                                          <p:spTgt spid="123"/>
                                        </p:tgtEl>
                                      </p:cBhvr>
                                    </p:animEffect>
                                  </p:childTnLst>
                                </p:cTn>
                              </p:par>
                              <p:par>
                                <p:cTn fill="hold" nodeType="withEffect" presetClass="entr" presetID="10" presetSubtype="0">
                                  <p:stCondLst>
                                    <p:cond delay="3000"/>
                                  </p:stCondLst>
                                  <p:childTnLst>
                                    <p:set>
                                      <p:cBhvr>
                                        <p:cTn dur="1" fill="hold">
                                          <p:stCondLst>
                                            <p:cond delay="0"/>
                                          </p:stCondLst>
                                        </p:cTn>
                                        <p:tgtEl>
                                          <p:spTgt spid="124"/>
                                        </p:tgtEl>
                                        <p:attrNameLst>
                                          <p:attrName>style.visibility</p:attrName>
                                        </p:attrNameLst>
                                      </p:cBhvr>
                                      <p:to>
                                        <p:strVal val="visible"/>
                                      </p:to>
                                    </p:set>
                                    <p:animEffect filter="fade" transition="in">
                                      <p:cBhvr>
                                        <p:cTn dur="5000"/>
                                        <p:tgtEl>
                                          <p:spTgt spid="124"/>
                                        </p:tgtEl>
                                      </p:cBhvr>
                                    </p:animEffect>
                                  </p:childTnLst>
                                </p:cTn>
                              </p:par>
                              <p:par>
                                <p:cTn fill="hold" nodeType="withEffect" presetClass="entr" presetID="10" presetSubtype="0">
                                  <p:stCondLst>
                                    <p:cond delay="3000"/>
                                  </p:stCondLst>
                                  <p:childTnLst>
                                    <p:set>
                                      <p:cBhvr>
                                        <p:cTn dur="1" fill="hold">
                                          <p:stCondLst>
                                            <p:cond delay="0"/>
                                          </p:stCondLst>
                                        </p:cTn>
                                        <p:tgtEl>
                                          <p:spTgt spid="125"/>
                                        </p:tgtEl>
                                        <p:attrNameLst>
                                          <p:attrName>style.visibility</p:attrName>
                                        </p:attrNameLst>
                                      </p:cBhvr>
                                      <p:to>
                                        <p:strVal val="visible"/>
                                      </p:to>
                                    </p:set>
                                    <p:animEffect filter="fade" transition="in">
                                      <p:cBhvr>
                                        <p:cTn dur="5000"/>
                                        <p:tgtEl>
                                          <p:spTgt spid="125"/>
                                        </p:tgtEl>
                                      </p:cBhvr>
                                    </p:animEffect>
                                  </p:childTnLst>
                                </p:cTn>
                              </p:par>
                              <p:par>
                                <p:cTn fill="hold" nodeType="withEffect" presetClass="entr" presetID="10" presetSubtype="0">
                                  <p:stCondLst>
                                    <p:cond delay="3000"/>
                                  </p:stCondLst>
                                  <p:childTnLst>
                                    <p:set>
                                      <p:cBhvr>
                                        <p:cTn dur="1" fill="hold">
                                          <p:stCondLst>
                                            <p:cond delay="0"/>
                                          </p:stCondLst>
                                        </p:cTn>
                                        <p:tgtEl>
                                          <p:spTgt spid="126"/>
                                        </p:tgtEl>
                                        <p:attrNameLst>
                                          <p:attrName>style.visibility</p:attrName>
                                        </p:attrNameLst>
                                      </p:cBhvr>
                                      <p:to>
                                        <p:strVal val="visible"/>
                                      </p:to>
                                    </p:set>
                                    <p:animEffect filter="fade" transition="in">
                                      <p:cBhvr>
                                        <p:cTn dur="5000"/>
                                        <p:tgtEl>
                                          <p:spTgt spid="126"/>
                                        </p:tgtEl>
                                      </p:cBhvr>
                                    </p:animEffect>
                                  </p:childTnLst>
                                </p:cTn>
                              </p:par>
                              <p:par>
                                <p:cTn fill="hold" nodeType="withEffect" presetClass="entr" presetID="10" presetSubtype="0">
                                  <p:stCondLst>
                                    <p:cond delay="3000"/>
                                  </p:stCondLst>
                                  <p:childTnLst>
                                    <p:set>
                                      <p:cBhvr>
                                        <p:cTn dur="1" fill="hold">
                                          <p:stCondLst>
                                            <p:cond delay="0"/>
                                          </p:stCondLst>
                                        </p:cTn>
                                        <p:tgtEl>
                                          <p:spTgt spid="127"/>
                                        </p:tgtEl>
                                        <p:attrNameLst>
                                          <p:attrName>style.visibility</p:attrName>
                                        </p:attrNameLst>
                                      </p:cBhvr>
                                      <p:to>
                                        <p:strVal val="visible"/>
                                      </p:to>
                                    </p:set>
                                    <p:animEffect filter="fade" transition="in">
                                      <p:cBhvr>
                                        <p:cTn dur="5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33" name="Google Shape;133;p3"/>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pic>
        <p:nvPicPr>
          <p:cNvPr id="134" name="Google Shape;134;p3"/>
          <p:cNvPicPr preferRelativeResize="0"/>
          <p:nvPr/>
        </p:nvPicPr>
        <p:blipFill rotWithShape="1">
          <a:blip r:embed="rId3">
            <a:alphaModFix/>
          </a:blip>
          <a:srcRect b="0" l="0" r="0" t="0"/>
          <a:stretch/>
        </p:blipFill>
        <p:spPr>
          <a:xfrm>
            <a:off x="316757" y="740238"/>
            <a:ext cx="8510486" cy="5678705"/>
          </a:xfrm>
          <a:prstGeom prst="rect">
            <a:avLst/>
          </a:prstGeom>
          <a:noFill/>
          <a:ln>
            <a:noFill/>
          </a:ln>
        </p:spPr>
      </p:pic>
      <p:sp>
        <p:nvSpPr>
          <p:cNvPr id="135" name="Google Shape;135;p3"/>
          <p:cNvSpPr/>
          <p:nvPr/>
        </p:nvSpPr>
        <p:spPr>
          <a:xfrm>
            <a:off x="8229600"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sp>
        <p:nvSpPr>
          <p:cNvPr id="136" name="Google Shape;136;p3"/>
          <p:cNvSpPr/>
          <p:nvPr/>
        </p:nvSpPr>
        <p:spPr>
          <a:xfrm>
            <a:off x="32657" y="1143000"/>
            <a:ext cx="9495452" cy="5257799"/>
          </a:xfrm>
          <a:prstGeom prst="roundRect">
            <a:avLst>
              <a:gd fmla="val 16667" name="adj"/>
            </a:avLst>
          </a:prstGeom>
          <a:solidFill>
            <a:srgbClr val="FFFFFF">
              <a:alpha val="87058"/>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3"/>
          <p:cNvSpPr txBox="1"/>
          <p:nvPr/>
        </p:nvSpPr>
        <p:spPr>
          <a:xfrm>
            <a:off x="685800" y="2610094"/>
            <a:ext cx="7772400" cy="23083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Verdana"/>
                <a:ea typeface="Verdana"/>
                <a:cs typeface="Verdana"/>
                <a:sym typeface="Verdana"/>
              </a:rPr>
              <a:t>Structure identification: Your specimen is unique. Many of the structures will not look exactly like the photos or drawings in your book. The following slides will identify structures using multiple views and specimens. We will identify structures in both male and female frogs.  </a:t>
            </a:r>
            <a:endParaRPr b="0" i="0" sz="2400" u="none" cap="none" strike="noStrike">
              <a:solidFill>
                <a:schemeClr val="dk1"/>
              </a:solidFill>
              <a:latin typeface="Calibri"/>
              <a:ea typeface="Calibri"/>
              <a:cs typeface="Calibri"/>
              <a:sym typeface="Calibri"/>
            </a:endParaRPr>
          </a:p>
        </p:txBody>
      </p:sp>
      <p:sp>
        <p:nvSpPr>
          <p:cNvPr id="138" name="Google Shape;138;p3"/>
          <p:cNvSpPr txBox="1"/>
          <p:nvPr/>
        </p:nvSpPr>
        <p:spPr>
          <a:xfrm>
            <a:off x="1828800" y="0"/>
            <a:ext cx="69342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0"/>
                                  </p:stCondLst>
                                  <p:childTnLst>
                                    <p:set>
                                      <p:cBhvr>
                                        <p:cTn dur="1" fill="hold">
                                          <p:stCondLst>
                                            <p:cond delay="0"/>
                                          </p:stCondLst>
                                        </p:cTn>
                                        <p:tgtEl>
                                          <p:spTgt spid="135"/>
                                        </p:tgtEl>
                                        <p:attrNameLst>
                                          <p:attrName>style.visibility</p:attrName>
                                        </p:attrNameLst>
                                      </p:cBhvr>
                                      <p:to>
                                        <p:strVal val="visible"/>
                                      </p:to>
                                    </p:set>
                                    <p:animEffect filter="fade" transition="in">
                                      <p:cBhvr>
                                        <p:cTn dur="2000"/>
                                        <p:tgtEl>
                                          <p:spTgt spid="135"/>
                                        </p:tgtEl>
                                      </p:cBhvr>
                                    </p:animEffect>
                                  </p:childTnLst>
                                </p:cTn>
                              </p:par>
                              <p:par>
                                <p:cTn fill="hold" nodeType="withEffect" presetClass="entr" presetID="10" presetSubtype="0">
                                  <p:stCondLst>
                                    <p:cond delay="2000"/>
                                  </p:stCondLst>
                                  <p:childTnLst>
                                    <p:set>
                                      <p:cBhvr>
                                        <p:cTn dur="1" fill="hold">
                                          <p:stCondLst>
                                            <p:cond delay="0"/>
                                          </p:stCondLst>
                                        </p:cTn>
                                        <p:tgtEl>
                                          <p:spTgt spid="137"/>
                                        </p:tgtEl>
                                        <p:attrNameLst>
                                          <p:attrName>style.visibility</p:attrName>
                                        </p:attrNameLst>
                                      </p:cBhvr>
                                      <p:to>
                                        <p:strVal val="visible"/>
                                      </p:to>
                                    </p:set>
                                    <p:animEffect filter="fade" transition="in">
                                      <p:cBhvr>
                                        <p:cTn dur="5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4"/>
          <p:cNvPicPr preferRelativeResize="0"/>
          <p:nvPr/>
        </p:nvPicPr>
        <p:blipFill rotWithShape="1">
          <a:blip r:embed="rId3">
            <a:alphaModFix/>
          </a:blip>
          <a:srcRect b="0" l="0" r="0" t="0"/>
          <a:stretch/>
        </p:blipFill>
        <p:spPr>
          <a:xfrm>
            <a:off x="137593" y="914400"/>
            <a:ext cx="4230914" cy="4017910"/>
          </a:xfrm>
          <a:prstGeom prst="rect">
            <a:avLst/>
          </a:prstGeom>
          <a:noFill/>
          <a:ln>
            <a:noFill/>
          </a:ln>
        </p:spPr>
      </p:pic>
      <p:sp>
        <p:nvSpPr>
          <p:cNvPr id="144" name="Google Shape;144;p4"/>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45" name="Google Shape;145;p4"/>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sp>
        <p:nvSpPr>
          <p:cNvPr id="146" name="Google Shape;146;p4"/>
          <p:cNvSpPr txBox="1"/>
          <p:nvPr/>
        </p:nvSpPr>
        <p:spPr>
          <a:xfrm>
            <a:off x="152400" y="4953000"/>
            <a:ext cx="8991600" cy="175432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The photos above show two very different looking specimens. The frog on the right is a mature female (with red dye exposing the arteries); the frog on the left is a male. A mature female is easy to identify because of the large paired ovaries and extensive oviducts. Also note the difference between the oviducts and fat bodies. Fat bodies are fingerlike and found in both male and female frogs; oviducts are long tube-like structures.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a:off x="8229600" y="6438036"/>
            <a:ext cx="838199" cy="343763"/>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pic>
        <p:nvPicPr>
          <p:cNvPr id="148" name="Google Shape;148;p4"/>
          <p:cNvPicPr preferRelativeResize="0"/>
          <p:nvPr/>
        </p:nvPicPr>
        <p:blipFill rotWithShape="1">
          <a:blip r:embed="rId4">
            <a:alphaModFix/>
          </a:blip>
          <a:srcRect b="0" l="0" r="0" t="0"/>
          <a:stretch/>
        </p:blipFill>
        <p:spPr>
          <a:xfrm>
            <a:off x="4441609" y="990600"/>
            <a:ext cx="4640764" cy="3886200"/>
          </a:xfrm>
          <a:prstGeom prst="rect">
            <a:avLst/>
          </a:prstGeom>
          <a:noFill/>
          <a:ln>
            <a:noFill/>
          </a:ln>
        </p:spPr>
      </p:pic>
      <p:cxnSp>
        <p:nvCxnSpPr>
          <p:cNvPr id="149" name="Google Shape;149;p4"/>
          <p:cNvCxnSpPr/>
          <p:nvPr/>
        </p:nvCxnSpPr>
        <p:spPr>
          <a:xfrm flipH="1">
            <a:off x="7216502" y="1721295"/>
            <a:ext cx="726107" cy="1357286"/>
          </a:xfrm>
          <a:prstGeom prst="straightConnector1">
            <a:avLst/>
          </a:prstGeom>
          <a:noFill/>
          <a:ln cap="flat" cmpd="sng" w="38100">
            <a:solidFill>
              <a:srgbClr val="FF0000"/>
            </a:solidFill>
            <a:prstDash val="solid"/>
            <a:round/>
            <a:headEnd len="sm" w="sm" type="none"/>
            <a:tailEnd len="sm" w="sm" type="none"/>
          </a:ln>
        </p:spPr>
      </p:cxnSp>
      <p:sp>
        <p:nvSpPr>
          <p:cNvPr id="150" name="Google Shape;150;p4"/>
          <p:cNvSpPr txBox="1"/>
          <p:nvPr/>
        </p:nvSpPr>
        <p:spPr>
          <a:xfrm>
            <a:off x="7505724" y="1295400"/>
            <a:ext cx="1181075"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Ovaries</a:t>
            </a:r>
            <a:endParaRPr b="0" i="0" sz="1400" u="none" cap="none" strike="noStrike">
              <a:solidFill>
                <a:srgbClr val="000000"/>
              </a:solidFill>
              <a:latin typeface="Arial"/>
              <a:ea typeface="Arial"/>
              <a:cs typeface="Arial"/>
              <a:sym typeface="Arial"/>
            </a:endParaRPr>
          </a:p>
        </p:txBody>
      </p:sp>
      <p:cxnSp>
        <p:nvCxnSpPr>
          <p:cNvPr id="151" name="Google Shape;151;p4"/>
          <p:cNvCxnSpPr/>
          <p:nvPr/>
        </p:nvCxnSpPr>
        <p:spPr>
          <a:xfrm rot="10800000">
            <a:off x="2971801" y="3476265"/>
            <a:ext cx="743627" cy="201669"/>
          </a:xfrm>
          <a:prstGeom prst="straightConnector1">
            <a:avLst/>
          </a:prstGeom>
          <a:noFill/>
          <a:ln cap="flat" cmpd="sng" w="28575">
            <a:solidFill>
              <a:srgbClr val="FF0000"/>
            </a:solidFill>
            <a:prstDash val="solid"/>
            <a:round/>
            <a:headEnd len="sm" w="sm" type="none"/>
            <a:tailEnd len="sm" w="sm" type="none"/>
          </a:ln>
        </p:spPr>
      </p:cxnSp>
      <p:cxnSp>
        <p:nvCxnSpPr>
          <p:cNvPr id="152" name="Google Shape;152;p4"/>
          <p:cNvCxnSpPr/>
          <p:nvPr/>
        </p:nvCxnSpPr>
        <p:spPr>
          <a:xfrm flipH="1">
            <a:off x="5800465" y="1898758"/>
            <a:ext cx="2048135" cy="1191845"/>
          </a:xfrm>
          <a:prstGeom prst="straightConnector1">
            <a:avLst/>
          </a:prstGeom>
          <a:noFill/>
          <a:ln cap="flat" cmpd="sng" w="38100">
            <a:solidFill>
              <a:srgbClr val="FF0000"/>
            </a:solidFill>
            <a:prstDash val="solid"/>
            <a:round/>
            <a:headEnd len="sm" w="sm" type="none"/>
            <a:tailEnd len="sm" w="sm" type="none"/>
          </a:ln>
        </p:spPr>
      </p:cxnSp>
      <p:cxnSp>
        <p:nvCxnSpPr>
          <p:cNvPr id="153" name="Google Shape;153;p4"/>
          <p:cNvCxnSpPr/>
          <p:nvPr/>
        </p:nvCxnSpPr>
        <p:spPr>
          <a:xfrm rot="10800000">
            <a:off x="6477000" y="4018044"/>
            <a:ext cx="1102555" cy="430376"/>
          </a:xfrm>
          <a:prstGeom prst="straightConnector1">
            <a:avLst/>
          </a:prstGeom>
          <a:noFill/>
          <a:ln cap="flat" cmpd="sng" w="38100">
            <a:solidFill>
              <a:srgbClr val="FF0000"/>
            </a:solidFill>
            <a:prstDash val="solid"/>
            <a:round/>
            <a:headEnd len="sm" w="sm" type="none"/>
            <a:tailEnd len="sm" w="sm" type="none"/>
          </a:ln>
        </p:spPr>
      </p:cxnSp>
      <p:sp>
        <p:nvSpPr>
          <p:cNvPr id="154" name="Google Shape;154;p4"/>
          <p:cNvSpPr txBox="1"/>
          <p:nvPr/>
        </p:nvSpPr>
        <p:spPr>
          <a:xfrm>
            <a:off x="7458980" y="4358677"/>
            <a:ext cx="1579672"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Verdana"/>
                <a:ea typeface="Verdana"/>
                <a:cs typeface="Verdana"/>
                <a:sym typeface="Verdana"/>
              </a:rPr>
              <a:t>Oviducts</a:t>
            </a:r>
            <a:endParaRPr b="0" i="0" sz="1400" u="none" cap="none" strike="noStrike">
              <a:solidFill>
                <a:srgbClr val="000000"/>
              </a:solidFill>
              <a:latin typeface="Arial"/>
              <a:ea typeface="Arial"/>
              <a:cs typeface="Arial"/>
              <a:sym typeface="Arial"/>
            </a:endParaRPr>
          </a:p>
        </p:txBody>
      </p:sp>
      <p:sp>
        <p:nvSpPr>
          <p:cNvPr id="155" name="Google Shape;155;p4"/>
          <p:cNvSpPr txBox="1"/>
          <p:nvPr/>
        </p:nvSpPr>
        <p:spPr>
          <a:xfrm>
            <a:off x="3599100" y="3659968"/>
            <a:ext cx="1579672"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Verdana"/>
                <a:ea typeface="Verdana"/>
                <a:cs typeface="Verdana"/>
                <a:sym typeface="Verdana"/>
              </a:rPr>
              <a:t>Fat bodies</a:t>
            </a:r>
            <a:endParaRPr b="0" i="0" sz="1400" u="none" cap="none" strike="noStrike">
              <a:solidFill>
                <a:srgbClr val="000000"/>
              </a:solidFill>
              <a:latin typeface="Arial"/>
              <a:ea typeface="Arial"/>
              <a:cs typeface="Arial"/>
              <a:sym typeface="Arial"/>
            </a:endParaRPr>
          </a:p>
        </p:txBody>
      </p:sp>
      <p:cxnSp>
        <p:nvCxnSpPr>
          <p:cNvPr id="156" name="Google Shape;156;p4"/>
          <p:cNvCxnSpPr/>
          <p:nvPr/>
        </p:nvCxnSpPr>
        <p:spPr>
          <a:xfrm flipH="1">
            <a:off x="1725524" y="3552463"/>
            <a:ext cx="1524783" cy="33991"/>
          </a:xfrm>
          <a:prstGeom prst="straightConnector1">
            <a:avLst/>
          </a:prstGeom>
          <a:noFill/>
          <a:ln cap="flat" cmpd="sng" w="28575">
            <a:solidFill>
              <a:srgbClr val="FF0000"/>
            </a:solidFill>
            <a:prstDash val="solid"/>
            <a:round/>
            <a:headEnd len="sm" w="sm" type="none"/>
            <a:tailEnd len="sm" w="sm" type="none"/>
          </a:ln>
        </p:spPr>
      </p:cxnSp>
      <p:cxnSp>
        <p:nvCxnSpPr>
          <p:cNvPr id="157" name="Google Shape;157;p4"/>
          <p:cNvCxnSpPr/>
          <p:nvPr/>
        </p:nvCxnSpPr>
        <p:spPr>
          <a:xfrm rot="10800000">
            <a:off x="5324976" y="3670294"/>
            <a:ext cx="1990224" cy="37233"/>
          </a:xfrm>
          <a:prstGeom prst="straightConnector1">
            <a:avLst/>
          </a:prstGeom>
          <a:noFill/>
          <a:ln cap="flat" cmpd="sng" w="28575">
            <a:solidFill>
              <a:srgbClr val="FF0000"/>
            </a:solidFill>
            <a:prstDash val="solid"/>
            <a:round/>
            <a:headEnd len="sm" w="sm" type="none"/>
            <a:tailEnd len="sm" w="sm" type="none"/>
          </a:ln>
        </p:spPr>
      </p:cxnSp>
      <p:cxnSp>
        <p:nvCxnSpPr>
          <p:cNvPr id="158" name="Google Shape;158;p4"/>
          <p:cNvCxnSpPr/>
          <p:nvPr/>
        </p:nvCxnSpPr>
        <p:spPr>
          <a:xfrm flipH="1">
            <a:off x="5107005" y="3605392"/>
            <a:ext cx="693460" cy="89537"/>
          </a:xfrm>
          <a:prstGeom prst="straightConnector1">
            <a:avLst/>
          </a:prstGeom>
          <a:noFill/>
          <a:ln cap="flat" cmpd="sng" w="28575">
            <a:solidFill>
              <a:srgbClr val="FF0000"/>
            </a:solidFill>
            <a:prstDash val="solid"/>
            <a:round/>
            <a:headEnd len="sm" w="sm" type="none"/>
            <a:tailEnd len="sm" w="sm" type="none"/>
          </a:ln>
        </p:spPr>
      </p:cxnSp>
      <p:sp>
        <p:nvSpPr>
          <p:cNvPr id="159" name="Google Shape;159;p4"/>
          <p:cNvSpPr txBox="1"/>
          <p:nvPr/>
        </p:nvSpPr>
        <p:spPr>
          <a:xfrm>
            <a:off x="1828800" y="0"/>
            <a:ext cx="69342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sp>
        <p:nvSpPr>
          <p:cNvPr id="160" name="Google Shape;160;p4"/>
          <p:cNvSpPr txBox="1"/>
          <p:nvPr/>
        </p:nvSpPr>
        <p:spPr>
          <a:xfrm>
            <a:off x="4513843" y="1059597"/>
            <a:ext cx="1181075"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Verdana"/>
                <a:ea typeface="Verdana"/>
                <a:cs typeface="Verdana"/>
                <a:sym typeface="Verdana"/>
              </a:rPr>
              <a:t>Female</a:t>
            </a:r>
            <a:endParaRPr b="0" i="0" sz="1400" u="none" cap="none" strike="noStrike">
              <a:solidFill>
                <a:srgbClr val="000000"/>
              </a:solidFill>
              <a:latin typeface="Arial"/>
              <a:ea typeface="Arial"/>
              <a:cs typeface="Arial"/>
              <a:sym typeface="Arial"/>
            </a:endParaRPr>
          </a:p>
        </p:txBody>
      </p:sp>
      <p:sp>
        <p:nvSpPr>
          <p:cNvPr id="161" name="Google Shape;161;p4"/>
          <p:cNvSpPr txBox="1"/>
          <p:nvPr/>
        </p:nvSpPr>
        <p:spPr>
          <a:xfrm>
            <a:off x="75966" y="1024715"/>
            <a:ext cx="914634"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Verdana"/>
                <a:ea typeface="Verdana"/>
                <a:cs typeface="Verdana"/>
                <a:sym typeface="Verdana"/>
              </a:rPr>
              <a:t>Male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0"/>
                                  </p:stCondLst>
                                  <p:childTnLst>
                                    <p:set>
                                      <p:cBhvr>
                                        <p:cTn dur="1" fill="hold">
                                          <p:stCondLst>
                                            <p:cond delay="0"/>
                                          </p:stCondLst>
                                        </p:cTn>
                                        <p:tgtEl>
                                          <p:spTgt spid="147"/>
                                        </p:tgtEl>
                                        <p:attrNameLst>
                                          <p:attrName>style.visibility</p:attrName>
                                        </p:attrNameLst>
                                      </p:cBhvr>
                                      <p:to>
                                        <p:strVal val="visible"/>
                                      </p:to>
                                    </p:set>
                                    <p:animEffect filter="fade" transition="in">
                                      <p:cBhvr>
                                        <p:cTn dur="3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0"/>
                                        <p:tgtEl>
                                          <p:spTgt spid="148"/>
                                        </p:tgtEl>
                                      </p:cBhvr>
                                    </p:animEffect>
                                  </p:childTnLst>
                                </p:cTn>
                              </p:par>
                              <p:par>
                                <p:cTn fill="hold" nodeType="withEffect" presetClass="entr" presetID="10" presetSubtype="0">
                                  <p:stCondLst>
                                    <p:cond delay="1000"/>
                                  </p:stCondLst>
                                  <p:childTnLst>
                                    <p:set>
                                      <p:cBhvr>
                                        <p:cTn dur="1" fill="hold">
                                          <p:stCondLst>
                                            <p:cond delay="0"/>
                                          </p:stCondLst>
                                        </p:cTn>
                                        <p:tgtEl>
                                          <p:spTgt spid="146"/>
                                        </p:tgtEl>
                                        <p:attrNameLst>
                                          <p:attrName>style.visibility</p:attrName>
                                        </p:attrNameLst>
                                      </p:cBhvr>
                                      <p:to>
                                        <p:strVal val="visible"/>
                                      </p:to>
                                    </p:set>
                                    <p:animEffect filter="fade" transition="in">
                                      <p:cBhvr>
                                        <p:cTn dur="5000"/>
                                        <p:tgtEl>
                                          <p:spTgt spid="146"/>
                                        </p:tgtEl>
                                      </p:cBhvr>
                                    </p:animEffect>
                                  </p:childTnLst>
                                </p:cTn>
                              </p:par>
                              <p:par>
                                <p:cTn fill="hold" nodeType="withEffect" presetClass="entr" presetID="10" presetSubtype="0">
                                  <p:stCondLst>
                                    <p:cond delay="3000"/>
                                  </p:stCondLst>
                                  <p:childTnLst>
                                    <p:set>
                                      <p:cBhvr>
                                        <p:cTn dur="1" fill="hold">
                                          <p:stCondLst>
                                            <p:cond delay="0"/>
                                          </p:stCondLst>
                                        </p:cTn>
                                        <p:tgtEl>
                                          <p:spTgt spid="149"/>
                                        </p:tgtEl>
                                        <p:attrNameLst>
                                          <p:attrName>style.visibility</p:attrName>
                                        </p:attrNameLst>
                                      </p:cBhvr>
                                      <p:to>
                                        <p:strVal val="visible"/>
                                      </p:to>
                                    </p:set>
                                    <p:animEffect filter="fade" transition="in">
                                      <p:cBhvr>
                                        <p:cTn dur="5000"/>
                                        <p:tgtEl>
                                          <p:spTgt spid="149"/>
                                        </p:tgtEl>
                                      </p:cBhvr>
                                    </p:animEffect>
                                  </p:childTnLst>
                                </p:cTn>
                              </p:par>
                              <p:par>
                                <p:cTn fill="hold" nodeType="withEffect" presetClass="entr" presetID="10" presetSubtype="0">
                                  <p:stCondLst>
                                    <p:cond delay="3000"/>
                                  </p:stCondLst>
                                  <p:childTnLst>
                                    <p:set>
                                      <p:cBhvr>
                                        <p:cTn dur="1" fill="hold">
                                          <p:stCondLst>
                                            <p:cond delay="0"/>
                                          </p:stCondLst>
                                        </p:cTn>
                                        <p:tgtEl>
                                          <p:spTgt spid="150"/>
                                        </p:tgtEl>
                                        <p:attrNameLst>
                                          <p:attrName>style.visibility</p:attrName>
                                        </p:attrNameLst>
                                      </p:cBhvr>
                                      <p:to>
                                        <p:strVal val="visible"/>
                                      </p:to>
                                    </p:set>
                                    <p:animEffect filter="fade" transition="in">
                                      <p:cBhvr>
                                        <p:cTn dur="5000"/>
                                        <p:tgtEl>
                                          <p:spTgt spid="150"/>
                                        </p:tgtEl>
                                      </p:cBhvr>
                                    </p:animEffect>
                                  </p:childTnLst>
                                </p:cTn>
                              </p:par>
                              <p:par>
                                <p:cTn fill="hold" nodeType="withEffect" presetClass="entr" presetID="10" presetSubtype="0">
                                  <p:stCondLst>
                                    <p:cond delay="3000"/>
                                  </p:stCondLst>
                                  <p:childTnLst>
                                    <p:set>
                                      <p:cBhvr>
                                        <p:cTn dur="1" fill="hold">
                                          <p:stCondLst>
                                            <p:cond delay="0"/>
                                          </p:stCondLst>
                                        </p:cTn>
                                        <p:tgtEl>
                                          <p:spTgt spid="151"/>
                                        </p:tgtEl>
                                        <p:attrNameLst>
                                          <p:attrName>style.visibility</p:attrName>
                                        </p:attrNameLst>
                                      </p:cBhvr>
                                      <p:to>
                                        <p:strVal val="visible"/>
                                      </p:to>
                                    </p:set>
                                    <p:animEffect filter="fade" transition="in">
                                      <p:cBhvr>
                                        <p:cTn dur="5000"/>
                                        <p:tgtEl>
                                          <p:spTgt spid="151"/>
                                        </p:tgtEl>
                                      </p:cBhvr>
                                    </p:animEffect>
                                  </p:childTnLst>
                                </p:cTn>
                              </p:par>
                              <p:par>
                                <p:cTn fill="hold" nodeType="withEffect" presetClass="entr" presetID="10" presetSubtype="0">
                                  <p:stCondLst>
                                    <p:cond delay="3000"/>
                                  </p:stCondLst>
                                  <p:childTnLst>
                                    <p:set>
                                      <p:cBhvr>
                                        <p:cTn dur="1" fill="hold">
                                          <p:stCondLst>
                                            <p:cond delay="0"/>
                                          </p:stCondLst>
                                        </p:cTn>
                                        <p:tgtEl>
                                          <p:spTgt spid="152"/>
                                        </p:tgtEl>
                                        <p:attrNameLst>
                                          <p:attrName>style.visibility</p:attrName>
                                        </p:attrNameLst>
                                      </p:cBhvr>
                                      <p:to>
                                        <p:strVal val="visible"/>
                                      </p:to>
                                    </p:set>
                                    <p:animEffect filter="fade" transition="in">
                                      <p:cBhvr>
                                        <p:cTn dur="5000"/>
                                        <p:tgtEl>
                                          <p:spTgt spid="152"/>
                                        </p:tgtEl>
                                      </p:cBhvr>
                                    </p:animEffect>
                                  </p:childTnLst>
                                </p:cTn>
                              </p:par>
                              <p:par>
                                <p:cTn fill="hold" nodeType="withEffect" presetClass="entr" presetID="10" presetSubtype="0">
                                  <p:stCondLst>
                                    <p:cond delay="3000"/>
                                  </p:stCondLst>
                                  <p:childTnLst>
                                    <p:set>
                                      <p:cBhvr>
                                        <p:cTn dur="1" fill="hold">
                                          <p:stCondLst>
                                            <p:cond delay="0"/>
                                          </p:stCondLst>
                                        </p:cTn>
                                        <p:tgtEl>
                                          <p:spTgt spid="153"/>
                                        </p:tgtEl>
                                        <p:attrNameLst>
                                          <p:attrName>style.visibility</p:attrName>
                                        </p:attrNameLst>
                                      </p:cBhvr>
                                      <p:to>
                                        <p:strVal val="visible"/>
                                      </p:to>
                                    </p:set>
                                    <p:animEffect filter="fade" transition="in">
                                      <p:cBhvr>
                                        <p:cTn dur="5000"/>
                                        <p:tgtEl>
                                          <p:spTgt spid="153"/>
                                        </p:tgtEl>
                                      </p:cBhvr>
                                    </p:animEffect>
                                  </p:childTnLst>
                                </p:cTn>
                              </p:par>
                              <p:par>
                                <p:cTn fill="hold" nodeType="withEffect" presetClass="entr" presetID="10" presetSubtype="0">
                                  <p:stCondLst>
                                    <p:cond delay="3000"/>
                                  </p:stCondLst>
                                  <p:childTnLst>
                                    <p:set>
                                      <p:cBhvr>
                                        <p:cTn dur="1" fill="hold">
                                          <p:stCondLst>
                                            <p:cond delay="0"/>
                                          </p:stCondLst>
                                        </p:cTn>
                                        <p:tgtEl>
                                          <p:spTgt spid="154"/>
                                        </p:tgtEl>
                                        <p:attrNameLst>
                                          <p:attrName>style.visibility</p:attrName>
                                        </p:attrNameLst>
                                      </p:cBhvr>
                                      <p:to>
                                        <p:strVal val="visible"/>
                                      </p:to>
                                    </p:set>
                                    <p:animEffect filter="fade" transition="in">
                                      <p:cBhvr>
                                        <p:cTn dur="5000"/>
                                        <p:tgtEl>
                                          <p:spTgt spid="154"/>
                                        </p:tgtEl>
                                      </p:cBhvr>
                                    </p:animEffect>
                                  </p:childTnLst>
                                </p:cTn>
                              </p:par>
                              <p:par>
                                <p:cTn fill="hold" nodeType="withEffect" presetClass="entr" presetID="10" presetSubtype="0">
                                  <p:stCondLst>
                                    <p:cond delay="3000"/>
                                  </p:stCondLst>
                                  <p:childTnLst>
                                    <p:set>
                                      <p:cBhvr>
                                        <p:cTn dur="1" fill="hold">
                                          <p:stCondLst>
                                            <p:cond delay="0"/>
                                          </p:stCondLst>
                                        </p:cTn>
                                        <p:tgtEl>
                                          <p:spTgt spid="155"/>
                                        </p:tgtEl>
                                        <p:attrNameLst>
                                          <p:attrName>style.visibility</p:attrName>
                                        </p:attrNameLst>
                                      </p:cBhvr>
                                      <p:to>
                                        <p:strVal val="visible"/>
                                      </p:to>
                                    </p:set>
                                    <p:animEffect filter="fade" transition="in">
                                      <p:cBhvr>
                                        <p:cTn dur="5000"/>
                                        <p:tgtEl>
                                          <p:spTgt spid="155"/>
                                        </p:tgtEl>
                                      </p:cBhvr>
                                    </p:animEffect>
                                  </p:childTnLst>
                                </p:cTn>
                              </p:par>
                              <p:par>
                                <p:cTn fill="hold" nodeType="withEffect" presetClass="entr" presetID="10" presetSubtype="0">
                                  <p:stCondLst>
                                    <p:cond delay="3000"/>
                                  </p:stCondLst>
                                  <p:childTnLst>
                                    <p:set>
                                      <p:cBhvr>
                                        <p:cTn dur="1" fill="hold">
                                          <p:stCondLst>
                                            <p:cond delay="0"/>
                                          </p:stCondLst>
                                        </p:cTn>
                                        <p:tgtEl>
                                          <p:spTgt spid="156"/>
                                        </p:tgtEl>
                                        <p:attrNameLst>
                                          <p:attrName>style.visibility</p:attrName>
                                        </p:attrNameLst>
                                      </p:cBhvr>
                                      <p:to>
                                        <p:strVal val="visible"/>
                                      </p:to>
                                    </p:set>
                                    <p:animEffect filter="fade" transition="in">
                                      <p:cBhvr>
                                        <p:cTn dur="5000"/>
                                        <p:tgtEl>
                                          <p:spTgt spid="156"/>
                                        </p:tgtEl>
                                      </p:cBhvr>
                                    </p:animEffect>
                                  </p:childTnLst>
                                </p:cTn>
                              </p:par>
                              <p:par>
                                <p:cTn fill="hold" nodeType="withEffect" presetClass="entr" presetID="10" presetSubtype="0">
                                  <p:stCondLst>
                                    <p:cond delay="3000"/>
                                  </p:stCondLst>
                                  <p:childTnLst>
                                    <p:set>
                                      <p:cBhvr>
                                        <p:cTn dur="1" fill="hold">
                                          <p:stCondLst>
                                            <p:cond delay="0"/>
                                          </p:stCondLst>
                                        </p:cTn>
                                        <p:tgtEl>
                                          <p:spTgt spid="157"/>
                                        </p:tgtEl>
                                        <p:attrNameLst>
                                          <p:attrName>style.visibility</p:attrName>
                                        </p:attrNameLst>
                                      </p:cBhvr>
                                      <p:to>
                                        <p:strVal val="visible"/>
                                      </p:to>
                                    </p:set>
                                    <p:animEffect filter="fade" transition="in">
                                      <p:cBhvr>
                                        <p:cTn dur="5000"/>
                                        <p:tgtEl>
                                          <p:spTgt spid="157"/>
                                        </p:tgtEl>
                                      </p:cBhvr>
                                    </p:animEffect>
                                  </p:childTnLst>
                                </p:cTn>
                              </p:par>
                              <p:par>
                                <p:cTn fill="hold" nodeType="withEffect" presetClass="entr" presetID="10" presetSubtype="0">
                                  <p:stCondLst>
                                    <p:cond delay="3000"/>
                                  </p:stCondLst>
                                  <p:childTnLst>
                                    <p:set>
                                      <p:cBhvr>
                                        <p:cTn dur="1" fill="hold">
                                          <p:stCondLst>
                                            <p:cond delay="0"/>
                                          </p:stCondLst>
                                        </p:cTn>
                                        <p:tgtEl>
                                          <p:spTgt spid="158"/>
                                        </p:tgtEl>
                                        <p:attrNameLst>
                                          <p:attrName>style.visibility</p:attrName>
                                        </p:attrNameLst>
                                      </p:cBhvr>
                                      <p:to>
                                        <p:strVal val="visible"/>
                                      </p:to>
                                    </p:set>
                                    <p:animEffect filter="fade" transition="in">
                                      <p:cBhvr>
                                        <p:cTn dur="5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5"/>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67" name="Google Shape;167;p5"/>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sp>
        <p:nvSpPr>
          <p:cNvPr id="168" name="Google Shape;168;p5"/>
          <p:cNvSpPr txBox="1"/>
          <p:nvPr/>
        </p:nvSpPr>
        <p:spPr>
          <a:xfrm>
            <a:off x="1725524" y="-101970"/>
            <a:ext cx="627017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sp>
        <p:nvSpPr>
          <p:cNvPr id="169" name="Google Shape;169;p5"/>
          <p:cNvSpPr txBox="1"/>
          <p:nvPr/>
        </p:nvSpPr>
        <p:spPr>
          <a:xfrm>
            <a:off x="94243" y="5237187"/>
            <a:ext cx="8968578" cy="67710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Fat bodies – Paired, fingerlike, fat tissue used for energy storage; attached to area above the kidneys, larger if specimen is in good health; energy for hibernation and reproduction  </a:t>
            </a:r>
            <a:endParaRPr b="0" i="0" sz="1400" u="none" cap="none" strike="noStrike">
              <a:solidFill>
                <a:srgbClr val="000000"/>
              </a:solidFill>
              <a:latin typeface="Arial"/>
              <a:ea typeface="Arial"/>
              <a:cs typeface="Arial"/>
              <a:sym typeface="Arial"/>
            </a:endParaRPr>
          </a:p>
        </p:txBody>
      </p:sp>
      <p:pic>
        <p:nvPicPr>
          <p:cNvPr id="170" name="Google Shape;170;p5"/>
          <p:cNvPicPr preferRelativeResize="0"/>
          <p:nvPr/>
        </p:nvPicPr>
        <p:blipFill rotWithShape="1">
          <a:blip r:embed="rId3">
            <a:alphaModFix/>
          </a:blip>
          <a:srcRect b="0" l="0" r="0" t="0"/>
          <a:stretch/>
        </p:blipFill>
        <p:spPr>
          <a:xfrm>
            <a:off x="137593" y="914400"/>
            <a:ext cx="4230914" cy="4017910"/>
          </a:xfrm>
          <a:prstGeom prst="rect">
            <a:avLst/>
          </a:prstGeom>
          <a:noFill/>
          <a:ln>
            <a:noFill/>
          </a:ln>
        </p:spPr>
      </p:pic>
      <p:pic>
        <p:nvPicPr>
          <p:cNvPr id="171" name="Google Shape;171;p5"/>
          <p:cNvPicPr preferRelativeResize="0"/>
          <p:nvPr/>
        </p:nvPicPr>
        <p:blipFill rotWithShape="1">
          <a:blip r:embed="rId4">
            <a:alphaModFix/>
          </a:blip>
          <a:srcRect b="0" l="0" r="0" t="0"/>
          <a:stretch/>
        </p:blipFill>
        <p:spPr>
          <a:xfrm>
            <a:off x="4441609" y="990600"/>
            <a:ext cx="4640764" cy="3886200"/>
          </a:xfrm>
          <a:prstGeom prst="rect">
            <a:avLst/>
          </a:prstGeom>
          <a:noFill/>
          <a:ln>
            <a:noFill/>
          </a:ln>
        </p:spPr>
      </p:pic>
      <p:cxnSp>
        <p:nvCxnSpPr>
          <p:cNvPr id="172" name="Google Shape;172;p5"/>
          <p:cNvCxnSpPr/>
          <p:nvPr/>
        </p:nvCxnSpPr>
        <p:spPr>
          <a:xfrm rot="10800000">
            <a:off x="2971801" y="3476265"/>
            <a:ext cx="743627" cy="201669"/>
          </a:xfrm>
          <a:prstGeom prst="straightConnector1">
            <a:avLst/>
          </a:prstGeom>
          <a:noFill/>
          <a:ln cap="flat" cmpd="sng" w="28575">
            <a:solidFill>
              <a:srgbClr val="FF0000"/>
            </a:solidFill>
            <a:prstDash val="solid"/>
            <a:round/>
            <a:headEnd len="sm" w="sm" type="none"/>
            <a:tailEnd len="sm" w="sm" type="none"/>
          </a:ln>
        </p:spPr>
      </p:cxnSp>
      <p:sp>
        <p:nvSpPr>
          <p:cNvPr id="173" name="Google Shape;173;p5"/>
          <p:cNvSpPr txBox="1"/>
          <p:nvPr/>
        </p:nvSpPr>
        <p:spPr>
          <a:xfrm>
            <a:off x="3599100" y="3659968"/>
            <a:ext cx="1579672"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Verdana"/>
                <a:ea typeface="Verdana"/>
                <a:cs typeface="Verdana"/>
                <a:sym typeface="Verdana"/>
              </a:rPr>
              <a:t>Fat bodies</a:t>
            </a:r>
            <a:endParaRPr b="0" i="0" sz="1400" u="none" cap="none" strike="noStrike">
              <a:solidFill>
                <a:srgbClr val="000000"/>
              </a:solidFill>
              <a:latin typeface="Arial"/>
              <a:ea typeface="Arial"/>
              <a:cs typeface="Arial"/>
              <a:sym typeface="Arial"/>
            </a:endParaRPr>
          </a:p>
        </p:txBody>
      </p:sp>
      <p:cxnSp>
        <p:nvCxnSpPr>
          <p:cNvPr id="174" name="Google Shape;174;p5"/>
          <p:cNvCxnSpPr/>
          <p:nvPr/>
        </p:nvCxnSpPr>
        <p:spPr>
          <a:xfrm flipH="1">
            <a:off x="1725524" y="3552463"/>
            <a:ext cx="1524783" cy="33991"/>
          </a:xfrm>
          <a:prstGeom prst="straightConnector1">
            <a:avLst/>
          </a:prstGeom>
          <a:noFill/>
          <a:ln cap="flat" cmpd="sng" w="28575">
            <a:solidFill>
              <a:srgbClr val="FF0000"/>
            </a:solidFill>
            <a:prstDash val="solid"/>
            <a:round/>
            <a:headEnd len="sm" w="sm" type="none"/>
            <a:tailEnd len="sm" w="sm" type="none"/>
          </a:ln>
        </p:spPr>
      </p:cxnSp>
      <p:cxnSp>
        <p:nvCxnSpPr>
          <p:cNvPr id="175" name="Google Shape;175;p5"/>
          <p:cNvCxnSpPr/>
          <p:nvPr/>
        </p:nvCxnSpPr>
        <p:spPr>
          <a:xfrm rot="10800000">
            <a:off x="5324976" y="3670294"/>
            <a:ext cx="1990224" cy="37233"/>
          </a:xfrm>
          <a:prstGeom prst="straightConnector1">
            <a:avLst/>
          </a:prstGeom>
          <a:noFill/>
          <a:ln cap="flat" cmpd="sng" w="28575">
            <a:solidFill>
              <a:srgbClr val="FF0000"/>
            </a:solidFill>
            <a:prstDash val="solid"/>
            <a:round/>
            <a:headEnd len="sm" w="sm" type="none"/>
            <a:tailEnd len="sm" w="sm" type="none"/>
          </a:ln>
        </p:spPr>
      </p:cxnSp>
      <p:cxnSp>
        <p:nvCxnSpPr>
          <p:cNvPr id="176" name="Google Shape;176;p5"/>
          <p:cNvCxnSpPr/>
          <p:nvPr/>
        </p:nvCxnSpPr>
        <p:spPr>
          <a:xfrm flipH="1">
            <a:off x="5107005" y="3605392"/>
            <a:ext cx="693460" cy="89537"/>
          </a:xfrm>
          <a:prstGeom prst="straightConnector1">
            <a:avLst/>
          </a:prstGeom>
          <a:noFill/>
          <a:ln cap="flat" cmpd="sng" w="28575">
            <a:solidFill>
              <a:srgbClr val="FF0000"/>
            </a:solidFill>
            <a:prstDash val="solid"/>
            <a:round/>
            <a:headEnd len="sm" w="sm" type="none"/>
            <a:tailEnd len="sm" w="sm" type="none"/>
          </a:ln>
        </p:spPr>
      </p:cxnSp>
      <p:cxnSp>
        <p:nvCxnSpPr>
          <p:cNvPr id="177" name="Google Shape;177;p5"/>
          <p:cNvCxnSpPr/>
          <p:nvPr/>
        </p:nvCxnSpPr>
        <p:spPr>
          <a:xfrm flipH="1">
            <a:off x="7216502" y="1721295"/>
            <a:ext cx="726107" cy="1357286"/>
          </a:xfrm>
          <a:prstGeom prst="straightConnector1">
            <a:avLst/>
          </a:prstGeom>
          <a:noFill/>
          <a:ln cap="flat" cmpd="sng" w="38100">
            <a:solidFill>
              <a:srgbClr val="FF0000"/>
            </a:solidFill>
            <a:prstDash val="solid"/>
            <a:round/>
            <a:headEnd len="sm" w="sm" type="none"/>
            <a:tailEnd len="sm" w="sm" type="none"/>
          </a:ln>
        </p:spPr>
      </p:cxnSp>
      <p:sp>
        <p:nvSpPr>
          <p:cNvPr id="178" name="Google Shape;178;p5"/>
          <p:cNvSpPr txBox="1"/>
          <p:nvPr/>
        </p:nvSpPr>
        <p:spPr>
          <a:xfrm>
            <a:off x="7505724" y="1295400"/>
            <a:ext cx="1181075"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Ovaries</a:t>
            </a:r>
            <a:endParaRPr b="0" i="0" sz="1400" u="none" cap="none" strike="noStrike">
              <a:solidFill>
                <a:srgbClr val="000000"/>
              </a:solidFill>
              <a:latin typeface="Arial"/>
              <a:ea typeface="Arial"/>
              <a:cs typeface="Arial"/>
              <a:sym typeface="Arial"/>
            </a:endParaRPr>
          </a:p>
        </p:txBody>
      </p:sp>
      <p:cxnSp>
        <p:nvCxnSpPr>
          <p:cNvPr id="179" name="Google Shape;179;p5"/>
          <p:cNvCxnSpPr/>
          <p:nvPr/>
        </p:nvCxnSpPr>
        <p:spPr>
          <a:xfrm flipH="1">
            <a:off x="5800465" y="1898758"/>
            <a:ext cx="2048135" cy="1191845"/>
          </a:xfrm>
          <a:prstGeom prst="straightConnector1">
            <a:avLst/>
          </a:prstGeom>
          <a:noFill/>
          <a:ln cap="flat" cmpd="sng" w="38100">
            <a:solidFill>
              <a:srgbClr val="FF0000"/>
            </a:solidFill>
            <a:prstDash val="solid"/>
            <a:round/>
            <a:headEnd len="sm" w="sm" type="none"/>
            <a:tailEnd len="sm" w="sm" type="none"/>
          </a:ln>
        </p:spPr>
      </p:cxnSp>
      <p:sp>
        <p:nvSpPr>
          <p:cNvPr id="180" name="Google Shape;180;p5"/>
          <p:cNvSpPr txBox="1"/>
          <p:nvPr/>
        </p:nvSpPr>
        <p:spPr>
          <a:xfrm>
            <a:off x="152400" y="5042646"/>
            <a:ext cx="8839199" cy="12618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Ovaries (female gonads) – Paired egg producing reproductive organs; grainy appearance (due to rounded follicles and eggs); larger during mating season; external fertilization – releases many eggs into water and then fertilized by sperm of male frog; some frogs will show parental care, like guarding the fertilized eggs </a:t>
            </a:r>
            <a:endParaRPr b="0" i="0" sz="1400" u="none" cap="none" strike="noStrike">
              <a:solidFill>
                <a:srgbClr val="000000"/>
              </a:solidFill>
              <a:latin typeface="Arial"/>
              <a:ea typeface="Arial"/>
              <a:cs typeface="Arial"/>
              <a:sym typeface="Arial"/>
            </a:endParaRPr>
          </a:p>
        </p:txBody>
      </p:sp>
      <p:sp>
        <p:nvSpPr>
          <p:cNvPr id="181" name="Google Shape;181;p5"/>
          <p:cNvSpPr txBox="1"/>
          <p:nvPr/>
        </p:nvSpPr>
        <p:spPr>
          <a:xfrm>
            <a:off x="76476" y="5004321"/>
            <a:ext cx="8839199" cy="12618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Oviducts – Eggs released by the ovaries enter the paired oviducts; extensive, tube-like, coiled structures in which the eggs mature; produce jelly-like material that surrounds the eggs; eggs released to environment by way of the uteri (paired uterus), cloaca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82" name="Google Shape;182;p5"/>
          <p:cNvCxnSpPr/>
          <p:nvPr/>
        </p:nvCxnSpPr>
        <p:spPr>
          <a:xfrm rot="10800000">
            <a:off x="6204976" y="3977492"/>
            <a:ext cx="1342335" cy="485124"/>
          </a:xfrm>
          <a:prstGeom prst="straightConnector1">
            <a:avLst/>
          </a:prstGeom>
          <a:noFill/>
          <a:ln cap="flat" cmpd="sng" w="38100">
            <a:solidFill>
              <a:srgbClr val="FF0000"/>
            </a:solidFill>
            <a:prstDash val="solid"/>
            <a:round/>
            <a:headEnd len="sm" w="sm" type="none"/>
            <a:tailEnd len="sm" w="sm" type="none"/>
          </a:ln>
        </p:spPr>
      </p:cxnSp>
      <p:sp>
        <p:nvSpPr>
          <p:cNvPr id="183" name="Google Shape;183;p5"/>
          <p:cNvSpPr txBox="1"/>
          <p:nvPr/>
        </p:nvSpPr>
        <p:spPr>
          <a:xfrm>
            <a:off x="7426735" y="4372873"/>
            <a:ext cx="1579672"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Verdana"/>
                <a:ea typeface="Verdana"/>
                <a:cs typeface="Verdana"/>
                <a:sym typeface="Verdana"/>
              </a:rPr>
              <a:t>Oviducts</a:t>
            </a:r>
            <a:endParaRPr b="0" i="0" sz="1400" u="none" cap="none" strike="noStrike">
              <a:solidFill>
                <a:srgbClr val="000000"/>
              </a:solidFill>
              <a:latin typeface="Arial"/>
              <a:ea typeface="Arial"/>
              <a:cs typeface="Arial"/>
              <a:sym typeface="Arial"/>
            </a:endParaRPr>
          </a:p>
        </p:txBody>
      </p:sp>
      <p:sp>
        <p:nvSpPr>
          <p:cNvPr id="184" name="Google Shape;184;p5"/>
          <p:cNvSpPr txBox="1"/>
          <p:nvPr/>
        </p:nvSpPr>
        <p:spPr>
          <a:xfrm>
            <a:off x="130029" y="5018959"/>
            <a:ext cx="8839199" cy="12618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Liver – Large organ (3 main lobes) at the anterior end of the body cavity; the liver has many functions including detoxifying blood, storing of fats for energy, and the production of bile for fat digestion in the small intestine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85" name="Google Shape;185;p5"/>
          <p:cNvCxnSpPr/>
          <p:nvPr/>
        </p:nvCxnSpPr>
        <p:spPr>
          <a:xfrm flipH="1">
            <a:off x="2487915" y="2652218"/>
            <a:ext cx="1163858" cy="190796"/>
          </a:xfrm>
          <a:prstGeom prst="straightConnector1">
            <a:avLst/>
          </a:prstGeom>
          <a:noFill/>
          <a:ln cap="flat" cmpd="sng" w="28575">
            <a:solidFill>
              <a:srgbClr val="FF0000"/>
            </a:solidFill>
            <a:prstDash val="solid"/>
            <a:round/>
            <a:headEnd len="sm" w="sm" type="none"/>
            <a:tailEnd len="sm" w="sm" type="none"/>
          </a:ln>
        </p:spPr>
      </p:cxnSp>
      <p:cxnSp>
        <p:nvCxnSpPr>
          <p:cNvPr id="186" name="Google Shape;186;p5"/>
          <p:cNvCxnSpPr/>
          <p:nvPr/>
        </p:nvCxnSpPr>
        <p:spPr>
          <a:xfrm flipH="1">
            <a:off x="5193517" y="2301570"/>
            <a:ext cx="1251238" cy="355456"/>
          </a:xfrm>
          <a:prstGeom prst="straightConnector1">
            <a:avLst/>
          </a:prstGeom>
          <a:noFill/>
          <a:ln cap="flat" cmpd="sng" w="28575">
            <a:solidFill>
              <a:srgbClr val="FF0000"/>
            </a:solidFill>
            <a:prstDash val="solid"/>
            <a:round/>
            <a:headEnd len="sm" w="sm" type="none"/>
            <a:tailEnd len="sm" w="sm" type="none"/>
          </a:ln>
        </p:spPr>
      </p:cxnSp>
      <p:sp>
        <p:nvSpPr>
          <p:cNvPr id="187" name="Google Shape;187;p5"/>
          <p:cNvSpPr txBox="1"/>
          <p:nvPr/>
        </p:nvSpPr>
        <p:spPr>
          <a:xfrm>
            <a:off x="3651773" y="2504606"/>
            <a:ext cx="1579672"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Verdana"/>
                <a:ea typeface="Verdana"/>
                <a:cs typeface="Verdana"/>
                <a:sym typeface="Verdana"/>
              </a:rPr>
              <a:t>Liver</a:t>
            </a:r>
            <a:endParaRPr b="0" i="0" sz="1400" u="none" cap="none" strike="noStrike">
              <a:solidFill>
                <a:srgbClr val="000000"/>
              </a:solidFill>
              <a:latin typeface="Arial"/>
              <a:ea typeface="Arial"/>
              <a:cs typeface="Arial"/>
              <a:sym typeface="Arial"/>
            </a:endParaRPr>
          </a:p>
        </p:txBody>
      </p:sp>
      <p:sp>
        <p:nvSpPr>
          <p:cNvPr id="188" name="Google Shape;188;p5"/>
          <p:cNvSpPr txBox="1"/>
          <p:nvPr/>
        </p:nvSpPr>
        <p:spPr>
          <a:xfrm>
            <a:off x="4513843" y="1059597"/>
            <a:ext cx="1181075"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Verdana"/>
                <a:ea typeface="Verdana"/>
                <a:cs typeface="Verdana"/>
                <a:sym typeface="Verdana"/>
              </a:rPr>
              <a:t>Female</a:t>
            </a:r>
            <a:endParaRPr b="0" i="0" sz="1400" u="none" cap="none" strike="noStrike">
              <a:solidFill>
                <a:srgbClr val="000000"/>
              </a:solidFill>
              <a:latin typeface="Arial"/>
              <a:ea typeface="Arial"/>
              <a:cs typeface="Arial"/>
              <a:sym typeface="Arial"/>
            </a:endParaRPr>
          </a:p>
        </p:txBody>
      </p:sp>
      <p:sp>
        <p:nvSpPr>
          <p:cNvPr id="189" name="Google Shape;189;p5"/>
          <p:cNvSpPr txBox="1"/>
          <p:nvPr/>
        </p:nvSpPr>
        <p:spPr>
          <a:xfrm>
            <a:off x="75966" y="1024715"/>
            <a:ext cx="914634"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Verdana"/>
                <a:ea typeface="Verdana"/>
                <a:cs typeface="Verdana"/>
                <a:sym typeface="Verdana"/>
              </a:rPr>
              <a:t>Male</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8229600"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9"/>
                                        </p:tgtEl>
                                        <p:attrNameLst>
                                          <p:attrName>style.visibility</p:attrName>
                                        </p:attrNameLst>
                                      </p:cBhvr>
                                      <p:to>
                                        <p:strVal val="visible"/>
                                      </p:to>
                                    </p:set>
                                    <p:animEffect filter="fade" transition="in">
                                      <p:cBhvr>
                                        <p:cTn dur="5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0"/>
                                        <p:tgtEl>
                                          <p:spTgt spid="171"/>
                                        </p:tgtEl>
                                      </p:cBhvr>
                                    </p:animEffect>
                                  </p:childTnLst>
                                </p:cTn>
                              </p:par>
                              <p:par>
                                <p:cTn fill="hold" nodeType="withEffect" presetClass="entr" presetID="10" presetSubtype="0">
                                  <p:stCondLst>
                                    <p:cond delay="3000"/>
                                  </p:stCondLst>
                                  <p:childTnLst>
                                    <p:set>
                                      <p:cBhvr>
                                        <p:cTn dur="1" fill="hold">
                                          <p:stCondLst>
                                            <p:cond delay="0"/>
                                          </p:stCondLst>
                                        </p:cTn>
                                        <p:tgtEl>
                                          <p:spTgt spid="172"/>
                                        </p:tgtEl>
                                        <p:attrNameLst>
                                          <p:attrName>style.visibility</p:attrName>
                                        </p:attrNameLst>
                                      </p:cBhvr>
                                      <p:to>
                                        <p:strVal val="visible"/>
                                      </p:to>
                                    </p:set>
                                    <p:animEffect filter="fade" transition="in">
                                      <p:cBhvr>
                                        <p:cTn dur="5000"/>
                                        <p:tgtEl>
                                          <p:spTgt spid="172"/>
                                        </p:tgtEl>
                                      </p:cBhvr>
                                    </p:animEffect>
                                  </p:childTnLst>
                                </p:cTn>
                              </p:par>
                              <p:par>
                                <p:cTn fill="hold" nodeType="withEffect" presetClass="entr" presetID="10" presetSubtype="0">
                                  <p:stCondLst>
                                    <p:cond delay="3000"/>
                                  </p:stCondLst>
                                  <p:childTnLst>
                                    <p:set>
                                      <p:cBhvr>
                                        <p:cTn dur="1" fill="hold">
                                          <p:stCondLst>
                                            <p:cond delay="0"/>
                                          </p:stCondLst>
                                        </p:cTn>
                                        <p:tgtEl>
                                          <p:spTgt spid="173"/>
                                        </p:tgtEl>
                                        <p:attrNameLst>
                                          <p:attrName>style.visibility</p:attrName>
                                        </p:attrNameLst>
                                      </p:cBhvr>
                                      <p:to>
                                        <p:strVal val="visible"/>
                                      </p:to>
                                    </p:set>
                                    <p:animEffect filter="fade" transition="in">
                                      <p:cBhvr>
                                        <p:cTn dur="5000"/>
                                        <p:tgtEl>
                                          <p:spTgt spid="173"/>
                                        </p:tgtEl>
                                      </p:cBhvr>
                                    </p:animEffect>
                                  </p:childTnLst>
                                </p:cTn>
                              </p:par>
                              <p:par>
                                <p:cTn fill="hold" nodeType="withEffect" presetClass="entr" presetID="10" presetSubtype="0">
                                  <p:stCondLst>
                                    <p:cond delay="3000"/>
                                  </p:stCondLst>
                                  <p:childTnLst>
                                    <p:set>
                                      <p:cBhvr>
                                        <p:cTn dur="1" fill="hold">
                                          <p:stCondLst>
                                            <p:cond delay="0"/>
                                          </p:stCondLst>
                                        </p:cTn>
                                        <p:tgtEl>
                                          <p:spTgt spid="174"/>
                                        </p:tgtEl>
                                        <p:attrNameLst>
                                          <p:attrName>style.visibility</p:attrName>
                                        </p:attrNameLst>
                                      </p:cBhvr>
                                      <p:to>
                                        <p:strVal val="visible"/>
                                      </p:to>
                                    </p:set>
                                    <p:animEffect filter="fade" transition="in">
                                      <p:cBhvr>
                                        <p:cTn dur="5000"/>
                                        <p:tgtEl>
                                          <p:spTgt spid="174"/>
                                        </p:tgtEl>
                                      </p:cBhvr>
                                    </p:animEffect>
                                  </p:childTnLst>
                                </p:cTn>
                              </p:par>
                              <p:par>
                                <p:cTn fill="hold" nodeType="withEffect" presetClass="entr" presetID="10" presetSubtype="0">
                                  <p:stCondLst>
                                    <p:cond delay="3000"/>
                                  </p:stCondLst>
                                  <p:childTnLst>
                                    <p:set>
                                      <p:cBhvr>
                                        <p:cTn dur="1" fill="hold">
                                          <p:stCondLst>
                                            <p:cond delay="0"/>
                                          </p:stCondLst>
                                        </p:cTn>
                                        <p:tgtEl>
                                          <p:spTgt spid="175"/>
                                        </p:tgtEl>
                                        <p:attrNameLst>
                                          <p:attrName>style.visibility</p:attrName>
                                        </p:attrNameLst>
                                      </p:cBhvr>
                                      <p:to>
                                        <p:strVal val="visible"/>
                                      </p:to>
                                    </p:set>
                                    <p:animEffect filter="fade" transition="in">
                                      <p:cBhvr>
                                        <p:cTn dur="5000"/>
                                        <p:tgtEl>
                                          <p:spTgt spid="175"/>
                                        </p:tgtEl>
                                      </p:cBhvr>
                                    </p:animEffect>
                                  </p:childTnLst>
                                </p:cTn>
                              </p:par>
                              <p:par>
                                <p:cTn fill="hold" nodeType="withEffect" presetClass="entr" presetID="10" presetSubtype="0">
                                  <p:stCondLst>
                                    <p:cond delay="3000"/>
                                  </p:stCondLst>
                                  <p:childTnLst>
                                    <p:set>
                                      <p:cBhvr>
                                        <p:cTn dur="1" fill="hold">
                                          <p:stCondLst>
                                            <p:cond delay="0"/>
                                          </p:stCondLst>
                                        </p:cTn>
                                        <p:tgtEl>
                                          <p:spTgt spid="190"/>
                                        </p:tgtEl>
                                        <p:attrNameLst>
                                          <p:attrName>style.visibility</p:attrName>
                                        </p:attrNameLst>
                                      </p:cBhvr>
                                      <p:to>
                                        <p:strVal val="visible"/>
                                      </p:to>
                                    </p:set>
                                    <p:animEffect filter="fade" transition="in">
                                      <p:cBhvr>
                                        <p:cTn dur="3000"/>
                                        <p:tgtEl>
                                          <p:spTgt spid="190"/>
                                        </p:tgtEl>
                                      </p:cBhvr>
                                    </p:animEffect>
                                  </p:childTnLst>
                                </p:cTn>
                              </p:par>
                              <p:par>
                                <p:cTn fill="hold" nodeType="withEffect" presetClass="entr" presetID="10" presetSubtype="0">
                                  <p:stCondLst>
                                    <p:cond delay="3000"/>
                                  </p:stCondLst>
                                  <p:childTnLst>
                                    <p:set>
                                      <p:cBhvr>
                                        <p:cTn dur="1" fill="hold">
                                          <p:stCondLst>
                                            <p:cond delay="0"/>
                                          </p:stCondLst>
                                        </p:cTn>
                                        <p:tgtEl>
                                          <p:spTgt spid="176"/>
                                        </p:tgtEl>
                                        <p:attrNameLst>
                                          <p:attrName>style.visibility</p:attrName>
                                        </p:attrNameLst>
                                      </p:cBhvr>
                                      <p:to>
                                        <p:strVal val="visible"/>
                                      </p:to>
                                    </p:set>
                                    <p:animEffect filter="fade" transition="in">
                                      <p:cBhvr>
                                        <p:cTn dur="5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0"/>
                                        <p:tgtEl>
                                          <p:spTgt spid="179"/>
                                        </p:tgtEl>
                                      </p:cBhvr>
                                    </p:animEffect>
                                  </p:childTnLst>
                                </p:cTn>
                              </p:par>
                              <p:par>
                                <p:cTn fill="hold" nodeType="withEffect" presetClass="exit" presetID="10" presetSubtype="0">
                                  <p:stCondLst>
                                    <p:cond delay="0"/>
                                  </p:stCondLst>
                                  <p:childTnLst>
                                    <p:animEffect filter="fade" transition="out">
                                      <p:cBhvr>
                                        <p:cTn dur="3000"/>
                                        <p:tgtEl>
                                          <p:spTgt spid="169"/>
                                        </p:tgtEl>
                                      </p:cBhvr>
                                    </p:animEffect>
                                    <p:set>
                                      <p:cBhvr>
                                        <p:cTn dur="1" fill="hold">
                                          <p:stCondLst>
                                            <p:cond delay="3000"/>
                                          </p:stCondLst>
                                        </p:cTn>
                                        <p:tgtEl>
                                          <p:spTgt spid="1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0"/>
                                        <p:tgtEl>
                                          <p:spTgt spid="181"/>
                                        </p:tgtEl>
                                      </p:cBhvr>
                                    </p:animEffect>
                                  </p:childTnLst>
                                </p:cTn>
                              </p:par>
                              <p:par>
                                <p:cTn fill="hold" nodeType="withEffect" presetClass="entr" presetID="10" presetSubtype="0">
                                  <p:stCondLst>
                                    <p:cond delay="3000"/>
                                  </p:stCondLst>
                                  <p:childTnLst>
                                    <p:set>
                                      <p:cBhvr>
                                        <p:cTn dur="1" fill="hold">
                                          <p:stCondLst>
                                            <p:cond delay="0"/>
                                          </p:stCondLst>
                                        </p:cTn>
                                        <p:tgtEl>
                                          <p:spTgt spid="182"/>
                                        </p:tgtEl>
                                        <p:attrNameLst>
                                          <p:attrName>style.visibility</p:attrName>
                                        </p:attrNameLst>
                                      </p:cBhvr>
                                      <p:to>
                                        <p:strVal val="visible"/>
                                      </p:to>
                                    </p:set>
                                    <p:animEffect filter="fade" transition="in">
                                      <p:cBhvr>
                                        <p:cTn dur="5000"/>
                                        <p:tgtEl>
                                          <p:spTgt spid="182"/>
                                        </p:tgtEl>
                                      </p:cBhvr>
                                    </p:animEffect>
                                  </p:childTnLst>
                                </p:cTn>
                              </p:par>
                              <p:par>
                                <p:cTn fill="hold" nodeType="withEffect" presetClass="entr" presetID="10" presetSubtype="0">
                                  <p:stCondLst>
                                    <p:cond delay="3000"/>
                                  </p:stCondLst>
                                  <p:childTnLst>
                                    <p:set>
                                      <p:cBhvr>
                                        <p:cTn dur="1" fill="hold">
                                          <p:stCondLst>
                                            <p:cond delay="0"/>
                                          </p:stCondLst>
                                        </p:cTn>
                                        <p:tgtEl>
                                          <p:spTgt spid="183"/>
                                        </p:tgtEl>
                                        <p:attrNameLst>
                                          <p:attrName>style.visibility</p:attrName>
                                        </p:attrNameLst>
                                      </p:cBhvr>
                                      <p:to>
                                        <p:strVal val="visible"/>
                                      </p:to>
                                    </p:set>
                                    <p:animEffect filter="fade" transition="in">
                                      <p:cBhvr>
                                        <p:cTn dur="5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0"/>
                                        <p:tgtEl>
                                          <p:spTgt spid="184"/>
                                        </p:tgtEl>
                                      </p:cBhvr>
                                    </p:animEffect>
                                  </p:childTnLst>
                                </p:cTn>
                              </p:par>
                              <p:par>
                                <p:cTn fill="hold" nodeType="withEffect" presetClass="entr" presetID="10" presetSubtype="0">
                                  <p:stCondLst>
                                    <p:cond delay="3000"/>
                                  </p:stCondLst>
                                  <p:childTnLst>
                                    <p:set>
                                      <p:cBhvr>
                                        <p:cTn dur="1" fill="hold">
                                          <p:stCondLst>
                                            <p:cond delay="0"/>
                                          </p:stCondLst>
                                        </p:cTn>
                                        <p:tgtEl>
                                          <p:spTgt spid="185"/>
                                        </p:tgtEl>
                                        <p:attrNameLst>
                                          <p:attrName>style.visibility</p:attrName>
                                        </p:attrNameLst>
                                      </p:cBhvr>
                                      <p:to>
                                        <p:strVal val="visible"/>
                                      </p:to>
                                    </p:set>
                                    <p:animEffect filter="fade" transition="in">
                                      <p:cBhvr>
                                        <p:cTn dur="5000"/>
                                        <p:tgtEl>
                                          <p:spTgt spid="185"/>
                                        </p:tgtEl>
                                      </p:cBhvr>
                                    </p:animEffect>
                                  </p:childTnLst>
                                </p:cTn>
                              </p:par>
                              <p:par>
                                <p:cTn fill="hold" nodeType="withEffect" presetClass="entr" presetID="10" presetSubtype="0">
                                  <p:stCondLst>
                                    <p:cond delay="3000"/>
                                  </p:stCondLst>
                                  <p:childTnLst>
                                    <p:set>
                                      <p:cBhvr>
                                        <p:cTn dur="1" fill="hold">
                                          <p:stCondLst>
                                            <p:cond delay="0"/>
                                          </p:stCondLst>
                                        </p:cTn>
                                        <p:tgtEl>
                                          <p:spTgt spid="186"/>
                                        </p:tgtEl>
                                        <p:attrNameLst>
                                          <p:attrName>style.visibility</p:attrName>
                                        </p:attrNameLst>
                                      </p:cBhvr>
                                      <p:to>
                                        <p:strVal val="visible"/>
                                      </p:to>
                                    </p:set>
                                    <p:animEffect filter="fade" transition="in">
                                      <p:cBhvr>
                                        <p:cTn dur="5000"/>
                                        <p:tgtEl>
                                          <p:spTgt spid="186"/>
                                        </p:tgtEl>
                                      </p:cBhvr>
                                    </p:animEffect>
                                  </p:childTnLst>
                                </p:cTn>
                              </p:par>
                              <p:par>
                                <p:cTn fill="hold" nodeType="withEffect" presetClass="entr" presetID="10" presetSubtype="0">
                                  <p:stCondLst>
                                    <p:cond delay="3000"/>
                                  </p:stCondLst>
                                  <p:childTnLst>
                                    <p:set>
                                      <p:cBhvr>
                                        <p:cTn dur="1" fill="hold">
                                          <p:stCondLst>
                                            <p:cond delay="0"/>
                                          </p:stCondLst>
                                        </p:cTn>
                                        <p:tgtEl>
                                          <p:spTgt spid="187"/>
                                        </p:tgtEl>
                                        <p:attrNameLst>
                                          <p:attrName>style.visibility</p:attrName>
                                        </p:attrNameLst>
                                      </p:cBhvr>
                                      <p:to>
                                        <p:strVal val="visible"/>
                                      </p:to>
                                    </p:set>
                                    <p:animEffect filter="fade" transition="in">
                                      <p:cBhvr>
                                        <p:cTn dur="5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6"/>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97" name="Google Shape;197;p6"/>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sp>
        <p:nvSpPr>
          <p:cNvPr id="198" name="Google Shape;198;p6"/>
          <p:cNvSpPr txBox="1"/>
          <p:nvPr/>
        </p:nvSpPr>
        <p:spPr>
          <a:xfrm>
            <a:off x="1828800" y="0"/>
            <a:ext cx="69342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pic>
        <p:nvPicPr>
          <p:cNvPr id="199" name="Google Shape;199;p6"/>
          <p:cNvPicPr preferRelativeResize="0"/>
          <p:nvPr/>
        </p:nvPicPr>
        <p:blipFill rotWithShape="1">
          <a:blip r:embed="rId3">
            <a:alphaModFix/>
          </a:blip>
          <a:srcRect b="0" l="0" r="0" t="0"/>
          <a:stretch/>
        </p:blipFill>
        <p:spPr>
          <a:xfrm>
            <a:off x="-696699" y="1676400"/>
            <a:ext cx="3703930" cy="2471483"/>
          </a:xfrm>
          <a:prstGeom prst="rect">
            <a:avLst/>
          </a:prstGeom>
          <a:noFill/>
          <a:ln>
            <a:noFill/>
          </a:ln>
        </p:spPr>
      </p:pic>
      <p:pic>
        <p:nvPicPr>
          <p:cNvPr id="200" name="Google Shape;200;p6"/>
          <p:cNvPicPr preferRelativeResize="0"/>
          <p:nvPr/>
        </p:nvPicPr>
        <p:blipFill rotWithShape="1">
          <a:blip r:embed="rId4">
            <a:alphaModFix/>
          </a:blip>
          <a:srcRect b="0" l="0" r="0" t="0"/>
          <a:stretch/>
        </p:blipFill>
        <p:spPr>
          <a:xfrm>
            <a:off x="2462834" y="1600200"/>
            <a:ext cx="3937966" cy="2627646"/>
          </a:xfrm>
          <a:prstGeom prst="rect">
            <a:avLst/>
          </a:prstGeom>
          <a:noFill/>
          <a:ln>
            <a:noFill/>
          </a:ln>
        </p:spPr>
      </p:pic>
      <p:pic>
        <p:nvPicPr>
          <p:cNvPr id="201" name="Google Shape;201;p6"/>
          <p:cNvPicPr preferRelativeResize="0"/>
          <p:nvPr/>
        </p:nvPicPr>
        <p:blipFill rotWithShape="1">
          <a:blip r:embed="rId5">
            <a:alphaModFix/>
          </a:blip>
          <a:srcRect b="0" l="0" r="0" t="0"/>
          <a:stretch/>
        </p:blipFill>
        <p:spPr>
          <a:xfrm>
            <a:off x="6096000" y="1752600"/>
            <a:ext cx="3937966" cy="2627647"/>
          </a:xfrm>
          <a:prstGeom prst="rect">
            <a:avLst/>
          </a:prstGeom>
          <a:noFill/>
          <a:ln>
            <a:noFill/>
          </a:ln>
        </p:spPr>
      </p:pic>
      <p:pic>
        <p:nvPicPr>
          <p:cNvPr id="202" name="Google Shape;202;p6"/>
          <p:cNvPicPr preferRelativeResize="0"/>
          <p:nvPr/>
        </p:nvPicPr>
        <p:blipFill rotWithShape="1">
          <a:blip r:embed="rId6">
            <a:alphaModFix/>
          </a:blip>
          <a:srcRect b="0" l="0" r="0" t="0"/>
          <a:stretch/>
        </p:blipFill>
        <p:spPr>
          <a:xfrm>
            <a:off x="-428276" y="4572000"/>
            <a:ext cx="3488613" cy="2263618"/>
          </a:xfrm>
          <a:prstGeom prst="rect">
            <a:avLst/>
          </a:prstGeom>
          <a:noFill/>
          <a:ln>
            <a:noFill/>
          </a:ln>
        </p:spPr>
      </p:pic>
      <p:pic>
        <p:nvPicPr>
          <p:cNvPr id="203" name="Google Shape;203;p6"/>
          <p:cNvPicPr preferRelativeResize="0"/>
          <p:nvPr/>
        </p:nvPicPr>
        <p:blipFill rotWithShape="1">
          <a:blip r:embed="rId7">
            <a:alphaModFix/>
          </a:blip>
          <a:srcRect b="0" l="0" r="0" t="0"/>
          <a:stretch/>
        </p:blipFill>
        <p:spPr>
          <a:xfrm>
            <a:off x="3192660" y="4495800"/>
            <a:ext cx="2996345" cy="2326628"/>
          </a:xfrm>
          <a:prstGeom prst="rect">
            <a:avLst/>
          </a:prstGeom>
          <a:noFill/>
          <a:ln>
            <a:noFill/>
          </a:ln>
        </p:spPr>
      </p:pic>
      <p:pic>
        <p:nvPicPr>
          <p:cNvPr id="204" name="Google Shape;204;p6"/>
          <p:cNvPicPr preferRelativeResize="0"/>
          <p:nvPr/>
        </p:nvPicPr>
        <p:blipFill rotWithShape="1">
          <a:blip r:embed="rId8">
            <a:alphaModFix/>
          </a:blip>
          <a:srcRect b="0" l="0" r="0" t="0"/>
          <a:stretch/>
        </p:blipFill>
        <p:spPr>
          <a:xfrm>
            <a:off x="6189619" y="4495800"/>
            <a:ext cx="3004086" cy="2335326"/>
          </a:xfrm>
          <a:prstGeom prst="rect">
            <a:avLst/>
          </a:prstGeom>
          <a:noFill/>
          <a:ln>
            <a:noFill/>
          </a:ln>
        </p:spPr>
      </p:pic>
      <p:sp>
        <p:nvSpPr>
          <p:cNvPr id="205" name="Google Shape;205;p6"/>
          <p:cNvSpPr/>
          <p:nvPr/>
        </p:nvSpPr>
        <p:spPr>
          <a:xfrm>
            <a:off x="8229600"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sp>
        <p:nvSpPr>
          <p:cNvPr id="206" name="Google Shape;206;p6"/>
          <p:cNvSpPr txBox="1"/>
          <p:nvPr/>
        </p:nvSpPr>
        <p:spPr>
          <a:xfrm>
            <a:off x="121068" y="4267200"/>
            <a:ext cx="9708732" cy="41549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Verdana"/>
                <a:ea typeface="Verdana"/>
                <a:cs typeface="Verdana"/>
                <a:sym typeface="Verdana"/>
              </a:rPr>
              <a:t>Female - Remove fat bodies, ovaries, and oviducts</a:t>
            </a:r>
            <a:endParaRPr b="0" i="0" sz="1400" u="none" cap="none" strike="noStrike">
              <a:solidFill>
                <a:srgbClr val="000000"/>
              </a:solidFill>
              <a:latin typeface="Arial"/>
              <a:ea typeface="Arial"/>
              <a:cs typeface="Arial"/>
              <a:sym typeface="Arial"/>
            </a:endParaRPr>
          </a:p>
        </p:txBody>
      </p:sp>
      <p:sp>
        <p:nvSpPr>
          <p:cNvPr id="207" name="Google Shape;207;p6"/>
          <p:cNvSpPr txBox="1"/>
          <p:nvPr/>
        </p:nvSpPr>
        <p:spPr>
          <a:xfrm>
            <a:off x="0" y="1600200"/>
            <a:ext cx="9381666" cy="41549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Verdana"/>
                <a:ea typeface="Verdana"/>
                <a:cs typeface="Verdana"/>
                <a:sym typeface="Verdana"/>
              </a:rPr>
              <a:t>Male – Remove fat bodies to identify additional structures</a:t>
            </a:r>
            <a:endParaRPr b="0" i="0" sz="1400" u="none" cap="none" strike="noStrike">
              <a:solidFill>
                <a:srgbClr val="000000"/>
              </a:solidFill>
              <a:latin typeface="Arial"/>
              <a:ea typeface="Arial"/>
              <a:cs typeface="Arial"/>
              <a:sym typeface="Arial"/>
            </a:endParaRPr>
          </a:p>
        </p:txBody>
      </p:sp>
      <p:sp>
        <p:nvSpPr>
          <p:cNvPr id="208" name="Google Shape;208;p6"/>
          <p:cNvSpPr txBox="1"/>
          <p:nvPr/>
        </p:nvSpPr>
        <p:spPr>
          <a:xfrm>
            <a:off x="219534" y="1047690"/>
            <a:ext cx="9381666"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Verdana"/>
                <a:ea typeface="Verdana"/>
                <a:cs typeface="Verdana"/>
                <a:sym typeface="Verdana"/>
              </a:rPr>
              <a:t>Remove the following structures from at least one side of the frog.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0"/>
                                  </p:stCondLst>
                                  <p:childTnLst>
                                    <p:set>
                                      <p:cBhvr>
                                        <p:cTn dur="1" fill="hold">
                                          <p:stCondLst>
                                            <p:cond delay="0"/>
                                          </p:stCondLst>
                                        </p:cTn>
                                        <p:tgtEl>
                                          <p:spTgt spid="205"/>
                                        </p:tgtEl>
                                        <p:attrNameLst>
                                          <p:attrName>style.visibility</p:attrName>
                                        </p:attrNameLst>
                                      </p:cBhvr>
                                      <p:to>
                                        <p:strVal val="visible"/>
                                      </p:to>
                                    </p:set>
                                    <p:animEffect filter="fade" transition="in">
                                      <p:cBhvr>
                                        <p:cTn dur="3000"/>
                                        <p:tgtEl>
                                          <p:spTgt spid="205"/>
                                        </p:tgtEl>
                                      </p:cBhvr>
                                    </p:animEffect>
                                  </p:childTnLst>
                                </p:cTn>
                              </p:par>
                              <p:par>
                                <p:cTn fill="hold" nodeType="withEffect" presetClass="entr" presetID="10" presetSubtype="0">
                                  <p:stCondLst>
                                    <p:cond delay="2500"/>
                                  </p:stCondLst>
                                  <p:childTnLst>
                                    <p:set>
                                      <p:cBhvr>
                                        <p:cTn dur="1" fill="hold">
                                          <p:stCondLst>
                                            <p:cond delay="0"/>
                                          </p:stCondLst>
                                        </p:cTn>
                                        <p:tgtEl>
                                          <p:spTgt spid="199"/>
                                        </p:tgtEl>
                                        <p:attrNameLst>
                                          <p:attrName>style.visibility</p:attrName>
                                        </p:attrNameLst>
                                      </p:cBhvr>
                                      <p:to>
                                        <p:strVal val="visible"/>
                                      </p:to>
                                    </p:set>
                                    <p:animEffect filter="fade" transition="in">
                                      <p:cBhvr>
                                        <p:cTn dur="5000"/>
                                        <p:tgtEl>
                                          <p:spTgt spid="199"/>
                                        </p:tgtEl>
                                      </p:cBhvr>
                                    </p:animEffect>
                                  </p:childTnLst>
                                </p:cTn>
                              </p:par>
                              <p:par>
                                <p:cTn fill="hold" nodeType="withEffect" presetClass="entr" presetID="10" presetSubtype="0">
                                  <p:stCondLst>
                                    <p:cond delay="2500"/>
                                  </p:stCondLst>
                                  <p:childTnLst>
                                    <p:set>
                                      <p:cBhvr>
                                        <p:cTn dur="1" fill="hold">
                                          <p:stCondLst>
                                            <p:cond delay="0"/>
                                          </p:stCondLst>
                                        </p:cTn>
                                        <p:tgtEl>
                                          <p:spTgt spid="200"/>
                                        </p:tgtEl>
                                        <p:attrNameLst>
                                          <p:attrName>style.visibility</p:attrName>
                                        </p:attrNameLst>
                                      </p:cBhvr>
                                      <p:to>
                                        <p:strVal val="visible"/>
                                      </p:to>
                                    </p:set>
                                    <p:animEffect filter="fade" transition="in">
                                      <p:cBhvr>
                                        <p:cTn dur="5000"/>
                                        <p:tgtEl>
                                          <p:spTgt spid="200"/>
                                        </p:tgtEl>
                                      </p:cBhvr>
                                    </p:animEffect>
                                  </p:childTnLst>
                                </p:cTn>
                              </p:par>
                              <p:par>
                                <p:cTn fill="hold" nodeType="withEffect" presetClass="entr" presetID="10" presetSubtype="0">
                                  <p:stCondLst>
                                    <p:cond delay="2500"/>
                                  </p:stCondLst>
                                  <p:childTnLst>
                                    <p:set>
                                      <p:cBhvr>
                                        <p:cTn dur="1" fill="hold">
                                          <p:stCondLst>
                                            <p:cond delay="0"/>
                                          </p:stCondLst>
                                        </p:cTn>
                                        <p:tgtEl>
                                          <p:spTgt spid="201"/>
                                        </p:tgtEl>
                                        <p:attrNameLst>
                                          <p:attrName>style.visibility</p:attrName>
                                        </p:attrNameLst>
                                      </p:cBhvr>
                                      <p:to>
                                        <p:strVal val="visible"/>
                                      </p:to>
                                    </p:set>
                                    <p:animEffect filter="fade" transition="in">
                                      <p:cBhvr>
                                        <p:cTn dur="5000"/>
                                        <p:tgtEl>
                                          <p:spTgt spid="201"/>
                                        </p:tgtEl>
                                      </p:cBhvr>
                                    </p:animEffect>
                                  </p:childTnLst>
                                </p:cTn>
                              </p:par>
                              <p:par>
                                <p:cTn fill="hold" nodeType="withEffect" presetClass="entr" presetID="10" presetSubtype="0">
                                  <p:stCondLst>
                                    <p:cond delay="2500"/>
                                  </p:stCondLst>
                                  <p:childTnLst>
                                    <p:set>
                                      <p:cBhvr>
                                        <p:cTn dur="1" fill="hold">
                                          <p:stCondLst>
                                            <p:cond delay="0"/>
                                          </p:stCondLst>
                                        </p:cTn>
                                        <p:tgtEl>
                                          <p:spTgt spid="204"/>
                                        </p:tgtEl>
                                        <p:attrNameLst>
                                          <p:attrName>style.visibility</p:attrName>
                                        </p:attrNameLst>
                                      </p:cBhvr>
                                      <p:to>
                                        <p:strVal val="visible"/>
                                      </p:to>
                                    </p:set>
                                    <p:animEffect filter="fade" transition="in">
                                      <p:cBhvr>
                                        <p:cTn dur="5000"/>
                                        <p:tgtEl>
                                          <p:spTgt spid="204"/>
                                        </p:tgtEl>
                                      </p:cBhvr>
                                    </p:animEffect>
                                  </p:childTnLst>
                                </p:cTn>
                              </p:par>
                              <p:par>
                                <p:cTn fill="hold" nodeType="withEffect" presetClass="entr" presetID="10" presetSubtype="0">
                                  <p:stCondLst>
                                    <p:cond delay="2500"/>
                                  </p:stCondLst>
                                  <p:childTnLst>
                                    <p:set>
                                      <p:cBhvr>
                                        <p:cTn dur="1" fill="hold">
                                          <p:stCondLst>
                                            <p:cond delay="0"/>
                                          </p:stCondLst>
                                        </p:cTn>
                                        <p:tgtEl>
                                          <p:spTgt spid="208"/>
                                        </p:tgtEl>
                                        <p:attrNameLst>
                                          <p:attrName>style.visibility</p:attrName>
                                        </p:attrNameLst>
                                      </p:cBhvr>
                                      <p:to>
                                        <p:strVal val="visible"/>
                                      </p:to>
                                    </p:set>
                                    <p:animEffect filter="fade" transition="in">
                                      <p:cBhvr>
                                        <p:cTn dur="3000"/>
                                        <p:tgtEl>
                                          <p:spTgt spid="208"/>
                                        </p:tgtEl>
                                      </p:cBhvr>
                                    </p:animEffect>
                                  </p:childTnLst>
                                </p:cTn>
                              </p:par>
                              <p:par>
                                <p:cTn fill="hold" nodeType="withEffect" presetClass="entr" presetID="10" presetSubtype="0">
                                  <p:stCondLst>
                                    <p:cond delay="2500"/>
                                  </p:stCondLst>
                                  <p:childTnLst>
                                    <p:set>
                                      <p:cBhvr>
                                        <p:cTn dur="1" fill="hold">
                                          <p:stCondLst>
                                            <p:cond delay="0"/>
                                          </p:stCondLst>
                                        </p:cTn>
                                        <p:tgtEl>
                                          <p:spTgt spid="207"/>
                                        </p:tgtEl>
                                        <p:attrNameLst>
                                          <p:attrName>style.visibility</p:attrName>
                                        </p:attrNameLst>
                                      </p:cBhvr>
                                      <p:to>
                                        <p:strVal val="visible"/>
                                      </p:to>
                                    </p:set>
                                    <p:animEffect filter="fade" transition="in">
                                      <p:cBhvr>
                                        <p:cTn dur="3000"/>
                                        <p:tgtEl>
                                          <p:spTgt spid="207"/>
                                        </p:tgtEl>
                                      </p:cBhvr>
                                    </p:animEffect>
                                  </p:childTnLst>
                                </p:cTn>
                              </p:par>
                              <p:par>
                                <p:cTn fill="hold" nodeType="withEffect" presetClass="entr" presetID="10" presetSubtype="0">
                                  <p:stCondLst>
                                    <p:cond delay="2500"/>
                                  </p:stCondLst>
                                  <p:childTnLst>
                                    <p:set>
                                      <p:cBhvr>
                                        <p:cTn dur="1" fill="hold">
                                          <p:stCondLst>
                                            <p:cond delay="0"/>
                                          </p:stCondLst>
                                        </p:cTn>
                                        <p:tgtEl>
                                          <p:spTgt spid="206"/>
                                        </p:tgtEl>
                                        <p:attrNameLst>
                                          <p:attrName>style.visibility</p:attrName>
                                        </p:attrNameLst>
                                      </p:cBhvr>
                                      <p:to>
                                        <p:strVal val="visible"/>
                                      </p:to>
                                    </p:set>
                                    <p:animEffect filter="fade" transition="in">
                                      <p:cBhvr>
                                        <p:cTn dur="3000"/>
                                        <p:tgtEl>
                                          <p:spTgt spid="206"/>
                                        </p:tgtEl>
                                      </p:cBhvr>
                                    </p:animEffect>
                                  </p:childTnLst>
                                </p:cTn>
                              </p:par>
                              <p:par>
                                <p:cTn fill="hold" nodeType="withEffect" presetClass="entr" presetID="10" presetSubtype="0">
                                  <p:stCondLst>
                                    <p:cond delay="2500"/>
                                  </p:stCondLst>
                                  <p:childTnLst>
                                    <p:set>
                                      <p:cBhvr>
                                        <p:cTn dur="1" fill="hold">
                                          <p:stCondLst>
                                            <p:cond delay="0"/>
                                          </p:stCondLst>
                                        </p:cTn>
                                        <p:tgtEl>
                                          <p:spTgt spid="203"/>
                                        </p:tgtEl>
                                        <p:attrNameLst>
                                          <p:attrName>style.visibility</p:attrName>
                                        </p:attrNameLst>
                                      </p:cBhvr>
                                      <p:to>
                                        <p:strVal val="visible"/>
                                      </p:to>
                                    </p:set>
                                    <p:animEffect filter="fade" transition="in">
                                      <p:cBhvr>
                                        <p:cTn dur="5000"/>
                                        <p:tgtEl>
                                          <p:spTgt spid="203"/>
                                        </p:tgtEl>
                                      </p:cBhvr>
                                    </p:animEffect>
                                  </p:childTnLst>
                                </p:cTn>
                              </p:par>
                              <p:par>
                                <p:cTn fill="hold" nodeType="withEffect" presetClass="entr" presetID="10" presetSubtype="0">
                                  <p:stCondLst>
                                    <p:cond delay="2500"/>
                                  </p:stCondLst>
                                  <p:childTnLst>
                                    <p:set>
                                      <p:cBhvr>
                                        <p:cTn dur="1" fill="hold">
                                          <p:stCondLst>
                                            <p:cond delay="0"/>
                                          </p:stCondLst>
                                        </p:cTn>
                                        <p:tgtEl>
                                          <p:spTgt spid="202"/>
                                        </p:tgtEl>
                                        <p:attrNameLst>
                                          <p:attrName>style.visibility</p:attrName>
                                        </p:attrNameLst>
                                      </p:cBhvr>
                                      <p:to>
                                        <p:strVal val="visible"/>
                                      </p:to>
                                    </p:set>
                                    <p:animEffect filter="fade" transition="in">
                                      <p:cBhvr>
                                        <p:cTn dur="5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7"/>
          <p:cNvPicPr preferRelativeResize="0"/>
          <p:nvPr/>
        </p:nvPicPr>
        <p:blipFill rotWithShape="1">
          <a:blip r:embed="rId3">
            <a:alphaModFix/>
          </a:blip>
          <a:srcRect b="0" l="0" r="0" t="0"/>
          <a:stretch/>
        </p:blipFill>
        <p:spPr>
          <a:xfrm>
            <a:off x="65278" y="1778006"/>
            <a:ext cx="5475423" cy="3911588"/>
          </a:xfrm>
          <a:prstGeom prst="rect">
            <a:avLst/>
          </a:prstGeom>
          <a:noFill/>
          <a:ln>
            <a:noFill/>
          </a:ln>
        </p:spPr>
      </p:pic>
      <p:sp>
        <p:nvSpPr>
          <p:cNvPr id="214" name="Google Shape;214;p7"/>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15" name="Google Shape;215;p7"/>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sp>
        <p:nvSpPr>
          <p:cNvPr id="216" name="Google Shape;216;p7"/>
          <p:cNvSpPr txBox="1"/>
          <p:nvPr/>
        </p:nvSpPr>
        <p:spPr>
          <a:xfrm>
            <a:off x="1752600" y="-88793"/>
            <a:ext cx="672737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sp>
        <p:nvSpPr>
          <p:cNvPr id="217" name="Google Shape;217;p7"/>
          <p:cNvSpPr txBox="1"/>
          <p:nvPr/>
        </p:nvSpPr>
        <p:spPr>
          <a:xfrm>
            <a:off x="6008877" y="1931825"/>
            <a:ext cx="3058922" cy="36317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Verdana"/>
                <a:ea typeface="Verdana"/>
                <a:cs typeface="Verdana"/>
                <a:sym typeface="Verdana"/>
              </a:rPr>
              <a:t>Gallbladder – Green in color, found within the lobes of the liver (liver lifted in photo); stores bile produced by liver for fat digestion; enters small intestine   </a:t>
            </a:r>
            <a:endParaRPr b="0" i="0" sz="1400" u="none" cap="none" strike="noStrike">
              <a:solidFill>
                <a:srgbClr val="000000"/>
              </a:solidFill>
              <a:latin typeface="Arial"/>
              <a:ea typeface="Arial"/>
              <a:cs typeface="Arial"/>
              <a:sym typeface="Arial"/>
            </a:endParaRPr>
          </a:p>
        </p:txBody>
      </p:sp>
      <p:cxnSp>
        <p:nvCxnSpPr>
          <p:cNvPr id="218" name="Google Shape;218;p7"/>
          <p:cNvCxnSpPr/>
          <p:nvPr/>
        </p:nvCxnSpPr>
        <p:spPr>
          <a:xfrm flipH="1">
            <a:off x="4724401" y="2438400"/>
            <a:ext cx="1295399" cy="1082156"/>
          </a:xfrm>
          <a:prstGeom prst="straightConnector1">
            <a:avLst/>
          </a:prstGeom>
          <a:noFill/>
          <a:ln cap="flat" cmpd="sng" w="38100">
            <a:solidFill>
              <a:srgbClr val="FF0000"/>
            </a:solidFill>
            <a:prstDash val="solid"/>
            <a:round/>
            <a:headEnd len="sm" w="sm" type="none"/>
            <a:tailEnd len="sm" w="sm" type="none"/>
          </a:ln>
        </p:spPr>
      </p:cxnSp>
      <p:sp>
        <p:nvSpPr>
          <p:cNvPr id="219" name="Google Shape;219;p7"/>
          <p:cNvSpPr/>
          <p:nvPr/>
        </p:nvSpPr>
        <p:spPr>
          <a:xfrm>
            <a:off x="8229600"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sp>
        <p:nvSpPr>
          <p:cNvPr id="220" name="Google Shape;220;p7"/>
          <p:cNvSpPr/>
          <p:nvPr/>
        </p:nvSpPr>
        <p:spPr>
          <a:xfrm>
            <a:off x="65278" y="866087"/>
            <a:ext cx="8763000" cy="5308937"/>
          </a:xfrm>
          <a:prstGeom prst="roundRect">
            <a:avLst>
              <a:gd fmla="val 16667" name="adj"/>
            </a:avLst>
          </a:prstGeom>
          <a:solidFill>
            <a:srgbClr val="FFFFFF"/>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1" name="Google Shape;221;p7"/>
          <p:cNvPicPr preferRelativeResize="0"/>
          <p:nvPr/>
        </p:nvPicPr>
        <p:blipFill rotWithShape="1">
          <a:blip r:embed="rId4">
            <a:alphaModFix/>
          </a:blip>
          <a:srcRect b="0" l="0" r="0" t="0"/>
          <a:stretch/>
        </p:blipFill>
        <p:spPr>
          <a:xfrm rot="5400000">
            <a:off x="1889094" y="900164"/>
            <a:ext cx="4554910" cy="5240784"/>
          </a:xfrm>
          <a:prstGeom prst="rect">
            <a:avLst/>
          </a:prstGeom>
          <a:noFill/>
          <a:ln>
            <a:noFill/>
          </a:ln>
        </p:spPr>
      </p:pic>
      <p:sp>
        <p:nvSpPr>
          <p:cNvPr id="222" name="Google Shape;222;p7"/>
          <p:cNvSpPr/>
          <p:nvPr/>
        </p:nvSpPr>
        <p:spPr>
          <a:xfrm>
            <a:off x="4985827" y="2438400"/>
            <a:ext cx="1109748" cy="1239854"/>
          </a:xfrm>
          <a:prstGeom prst="ellipse">
            <a:avLst/>
          </a:prstGeom>
          <a:noFill/>
          <a:ln cap="flat" cmpd="sng" w="57150">
            <a:solidFill>
              <a:srgbClr val="FFFF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p7"/>
          <p:cNvSpPr txBox="1"/>
          <p:nvPr/>
        </p:nvSpPr>
        <p:spPr>
          <a:xfrm>
            <a:off x="1066445" y="5590592"/>
            <a:ext cx="6200208"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Verdana"/>
                <a:ea typeface="Verdana"/>
                <a:cs typeface="Verdana"/>
                <a:sym typeface="Verdana"/>
              </a:rPr>
              <a:t>Note: Not every specimen will have a green gallbladder like the first specimen shown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Verdana"/>
                <a:ea typeface="Verdana"/>
                <a:cs typeface="Verdana"/>
                <a:sym typeface="Verdana"/>
              </a:rPr>
              <a: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0"/>
                                  </p:stCondLst>
                                  <p:childTnLst>
                                    <p:set>
                                      <p:cBhvr>
                                        <p:cTn dur="1" fill="hold">
                                          <p:stCondLst>
                                            <p:cond delay="0"/>
                                          </p:stCondLst>
                                        </p:cTn>
                                        <p:tgtEl>
                                          <p:spTgt spid="219"/>
                                        </p:tgtEl>
                                        <p:attrNameLst>
                                          <p:attrName>style.visibility</p:attrName>
                                        </p:attrNameLst>
                                      </p:cBhvr>
                                      <p:to>
                                        <p:strVal val="visible"/>
                                      </p:to>
                                    </p:set>
                                    <p:animEffect filter="fade" transition="in">
                                      <p:cBhvr>
                                        <p:cTn dur="3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0"/>
                                        <p:tgtEl>
                                          <p:spTgt spid="213"/>
                                        </p:tgtEl>
                                      </p:cBhvr>
                                    </p:animEffect>
                                  </p:childTnLst>
                                </p:cTn>
                              </p:par>
                              <p:par>
                                <p:cTn fill="hold" nodeType="withEffect" presetClass="entr" presetID="10" presetSubtype="0">
                                  <p:stCondLst>
                                    <p:cond delay="1000"/>
                                  </p:stCondLst>
                                  <p:childTnLst>
                                    <p:set>
                                      <p:cBhvr>
                                        <p:cTn dur="1" fill="hold">
                                          <p:stCondLst>
                                            <p:cond delay="0"/>
                                          </p:stCondLst>
                                        </p:cTn>
                                        <p:tgtEl>
                                          <p:spTgt spid="217"/>
                                        </p:tgtEl>
                                        <p:attrNameLst>
                                          <p:attrName>style.visibility</p:attrName>
                                        </p:attrNameLst>
                                      </p:cBhvr>
                                      <p:to>
                                        <p:strVal val="visible"/>
                                      </p:to>
                                    </p:set>
                                    <p:animEffect filter="fade" transition="in">
                                      <p:cBhvr>
                                        <p:cTn dur="5000"/>
                                        <p:tgtEl>
                                          <p:spTgt spid="217"/>
                                        </p:tgtEl>
                                      </p:cBhvr>
                                    </p:animEffect>
                                  </p:childTnLst>
                                </p:cTn>
                              </p:par>
                              <p:par>
                                <p:cTn fill="hold" nodeType="withEffect" presetClass="entr" presetID="10" presetSubtype="0">
                                  <p:stCondLst>
                                    <p:cond delay="1000"/>
                                  </p:stCondLst>
                                  <p:childTnLst>
                                    <p:set>
                                      <p:cBhvr>
                                        <p:cTn dur="1" fill="hold">
                                          <p:stCondLst>
                                            <p:cond delay="0"/>
                                          </p:stCondLst>
                                        </p:cTn>
                                        <p:tgtEl>
                                          <p:spTgt spid="218"/>
                                        </p:tgtEl>
                                        <p:attrNameLst>
                                          <p:attrName>style.visibility</p:attrName>
                                        </p:attrNameLst>
                                      </p:cBhvr>
                                      <p:to>
                                        <p:strVal val="visible"/>
                                      </p:to>
                                    </p:set>
                                    <p:animEffect filter="fade" transition="in">
                                      <p:cBhvr>
                                        <p:cTn dur="5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8"/>
          <p:cNvPicPr preferRelativeResize="0"/>
          <p:nvPr/>
        </p:nvPicPr>
        <p:blipFill rotWithShape="1">
          <a:blip r:embed="rId3">
            <a:alphaModFix/>
          </a:blip>
          <a:srcRect b="0" l="0" r="0" t="0"/>
          <a:stretch/>
        </p:blipFill>
        <p:spPr>
          <a:xfrm>
            <a:off x="312901" y="495302"/>
            <a:ext cx="5529998" cy="6362700"/>
          </a:xfrm>
          <a:prstGeom prst="rect">
            <a:avLst/>
          </a:prstGeom>
          <a:noFill/>
          <a:ln>
            <a:noFill/>
          </a:ln>
        </p:spPr>
      </p:pic>
      <p:sp>
        <p:nvSpPr>
          <p:cNvPr id="229" name="Google Shape;229;p8"/>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cxnSp>
        <p:nvCxnSpPr>
          <p:cNvPr id="230" name="Google Shape;230;p8"/>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cxnSp>
        <p:nvCxnSpPr>
          <p:cNvPr id="231" name="Google Shape;231;p8"/>
          <p:cNvCxnSpPr/>
          <p:nvPr/>
        </p:nvCxnSpPr>
        <p:spPr>
          <a:xfrm flipH="1" rot="10800000">
            <a:off x="1370749" y="2082464"/>
            <a:ext cx="1121128" cy="377677"/>
          </a:xfrm>
          <a:prstGeom prst="straightConnector1">
            <a:avLst/>
          </a:prstGeom>
          <a:noFill/>
          <a:ln cap="flat" cmpd="sng" w="38100">
            <a:solidFill>
              <a:srgbClr val="FF0000"/>
            </a:solidFill>
            <a:prstDash val="solid"/>
            <a:round/>
            <a:headEnd len="sm" w="sm" type="none"/>
            <a:tailEnd len="sm" w="sm" type="none"/>
          </a:ln>
        </p:spPr>
      </p:cxnSp>
      <p:cxnSp>
        <p:nvCxnSpPr>
          <p:cNvPr id="232" name="Google Shape;232;p8"/>
          <p:cNvCxnSpPr/>
          <p:nvPr/>
        </p:nvCxnSpPr>
        <p:spPr>
          <a:xfrm flipH="1" rot="10800000">
            <a:off x="3200400" y="3144062"/>
            <a:ext cx="2874671" cy="24757"/>
          </a:xfrm>
          <a:prstGeom prst="straightConnector1">
            <a:avLst/>
          </a:prstGeom>
          <a:noFill/>
          <a:ln cap="flat" cmpd="sng" w="38100">
            <a:solidFill>
              <a:srgbClr val="FF0000"/>
            </a:solidFill>
            <a:prstDash val="solid"/>
            <a:round/>
            <a:headEnd len="sm" w="sm" type="none"/>
            <a:tailEnd len="sm" w="sm" type="none"/>
          </a:ln>
        </p:spPr>
      </p:cxnSp>
      <p:sp>
        <p:nvSpPr>
          <p:cNvPr id="233" name="Google Shape;233;p8"/>
          <p:cNvSpPr txBox="1"/>
          <p:nvPr/>
        </p:nvSpPr>
        <p:spPr>
          <a:xfrm>
            <a:off x="5966935" y="1112728"/>
            <a:ext cx="3068929" cy="155427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Verdana"/>
                <a:ea typeface="Verdana"/>
                <a:cs typeface="Verdana"/>
                <a:sym typeface="Verdana"/>
              </a:rPr>
              <a:t>Stomach – Large        j-shaped structure; food storage and digestion; complete digestive system </a:t>
            </a:r>
            <a:endParaRPr b="0" i="0" sz="1400" u="none" cap="none" strike="noStrike">
              <a:solidFill>
                <a:srgbClr val="000000"/>
              </a:solidFill>
              <a:latin typeface="Arial"/>
              <a:ea typeface="Arial"/>
              <a:cs typeface="Arial"/>
              <a:sym typeface="Arial"/>
            </a:endParaRPr>
          </a:p>
        </p:txBody>
      </p:sp>
      <p:cxnSp>
        <p:nvCxnSpPr>
          <p:cNvPr id="234" name="Google Shape;234;p8"/>
          <p:cNvCxnSpPr/>
          <p:nvPr/>
        </p:nvCxnSpPr>
        <p:spPr>
          <a:xfrm flipH="1">
            <a:off x="3924301" y="1586856"/>
            <a:ext cx="2042634" cy="1282908"/>
          </a:xfrm>
          <a:prstGeom prst="straightConnector1">
            <a:avLst/>
          </a:prstGeom>
          <a:noFill/>
          <a:ln cap="flat" cmpd="sng" w="38100">
            <a:solidFill>
              <a:srgbClr val="FF0000"/>
            </a:solidFill>
            <a:prstDash val="solid"/>
            <a:round/>
            <a:headEnd len="sm" w="sm" type="none"/>
            <a:tailEnd len="sm" w="sm" type="none"/>
          </a:ln>
        </p:spPr>
      </p:cxnSp>
      <p:sp>
        <p:nvSpPr>
          <p:cNvPr id="235" name="Google Shape;235;p8"/>
          <p:cNvSpPr txBox="1"/>
          <p:nvPr/>
        </p:nvSpPr>
        <p:spPr>
          <a:xfrm>
            <a:off x="242387" y="1078468"/>
            <a:ext cx="147562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Liver lifted</a:t>
            </a:r>
            <a:endParaRPr b="0" i="0" sz="1400" u="none" cap="none" strike="noStrike">
              <a:solidFill>
                <a:srgbClr val="000000"/>
              </a:solidFill>
              <a:latin typeface="Arial"/>
              <a:ea typeface="Arial"/>
              <a:cs typeface="Arial"/>
              <a:sym typeface="Arial"/>
            </a:endParaRPr>
          </a:p>
        </p:txBody>
      </p:sp>
      <p:sp>
        <p:nvSpPr>
          <p:cNvPr id="236" name="Google Shape;236;p8"/>
          <p:cNvSpPr/>
          <p:nvPr/>
        </p:nvSpPr>
        <p:spPr>
          <a:xfrm>
            <a:off x="8229600"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cxnSp>
        <p:nvCxnSpPr>
          <p:cNvPr id="237" name="Google Shape;237;p8"/>
          <p:cNvCxnSpPr/>
          <p:nvPr/>
        </p:nvCxnSpPr>
        <p:spPr>
          <a:xfrm rot="10800000">
            <a:off x="946079" y="1336877"/>
            <a:ext cx="970725" cy="669386"/>
          </a:xfrm>
          <a:prstGeom prst="straightConnector1">
            <a:avLst/>
          </a:prstGeom>
          <a:noFill/>
          <a:ln cap="flat" cmpd="sng" w="38100">
            <a:solidFill>
              <a:srgbClr val="FF0000"/>
            </a:solidFill>
            <a:prstDash val="solid"/>
            <a:round/>
            <a:headEnd len="sm" w="sm" type="none"/>
            <a:tailEnd len="sm" w="sm" type="none"/>
          </a:ln>
        </p:spPr>
      </p:cxnSp>
      <p:sp>
        <p:nvSpPr>
          <p:cNvPr id="238" name="Google Shape;238;p8"/>
          <p:cNvSpPr txBox="1"/>
          <p:nvPr/>
        </p:nvSpPr>
        <p:spPr>
          <a:xfrm>
            <a:off x="0" y="2276340"/>
            <a:ext cx="1475627" cy="36760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Verdana"/>
                <a:ea typeface="Verdana"/>
                <a:cs typeface="Verdana"/>
                <a:sym typeface="Verdana"/>
              </a:rPr>
              <a:t>Gallbladder </a:t>
            </a:r>
            <a:endParaRPr b="0" i="0" sz="1400" u="none" cap="none" strike="noStrike">
              <a:solidFill>
                <a:srgbClr val="000000"/>
              </a:solidFill>
              <a:latin typeface="Arial"/>
              <a:ea typeface="Arial"/>
              <a:cs typeface="Arial"/>
              <a:sym typeface="Arial"/>
            </a:endParaRPr>
          </a:p>
        </p:txBody>
      </p:sp>
      <p:cxnSp>
        <p:nvCxnSpPr>
          <p:cNvPr id="239" name="Google Shape;239;p8"/>
          <p:cNvCxnSpPr/>
          <p:nvPr/>
        </p:nvCxnSpPr>
        <p:spPr>
          <a:xfrm flipH="1">
            <a:off x="1370749" y="1260678"/>
            <a:ext cx="1121128" cy="342337"/>
          </a:xfrm>
          <a:prstGeom prst="straightConnector1">
            <a:avLst/>
          </a:prstGeom>
          <a:noFill/>
          <a:ln cap="flat" cmpd="sng" w="38100">
            <a:solidFill>
              <a:srgbClr val="FF0000"/>
            </a:solidFill>
            <a:prstDash val="solid"/>
            <a:round/>
            <a:headEnd len="sm" w="sm" type="none"/>
            <a:tailEnd len="sm" w="sm" type="none"/>
          </a:ln>
        </p:spPr>
      </p:cxnSp>
      <p:sp>
        <p:nvSpPr>
          <p:cNvPr id="240" name="Google Shape;240;p8"/>
          <p:cNvSpPr txBox="1"/>
          <p:nvPr/>
        </p:nvSpPr>
        <p:spPr>
          <a:xfrm>
            <a:off x="5891045" y="2743200"/>
            <a:ext cx="3405355" cy="155427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Verdana"/>
                <a:ea typeface="Verdana"/>
                <a:cs typeface="Verdana"/>
                <a:sym typeface="Verdana"/>
              </a:rPr>
              <a:t>Small intestine – Long tube-like structure (increased surface area); digestion and nutrient absorption </a:t>
            </a:r>
            <a:endParaRPr b="0" i="0" sz="1400" u="none" cap="none" strike="noStrike">
              <a:solidFill>
                <a:srgbClr val="000000"/>
              </a:solidFill>
              <a:latin typeface="Arial"/>
              <a:ea typeface="Arial"/>
              <a:cs typeface="Arial"/>
              <a:sym typeface="Arial"/>
            </a:endParaRPr>
          </a:p>
        </p:txBody>
      </p:sp>
      <p:cxnSp>
        <p:nvCxnSpPr>
          <p:cNvPr id="241" name="Google Shape;241;p8"/>
          <p:cNvCxnSpPr/>
          <p:nvPr/>
        </p:nvCxnSpPr>
        <p:spPr>
          <a:xfrm flipH="1" rot="10800000">
            <a:off x="2667000" y="3156441"/>
            <a:ext cx="1524000" cy="1034559"/>
          </a:xfrm>
          <a:prstGeom prst="straightConnector1">
            <a:avLst/>
          </a:prstGeom>
          <a:noFill/>
          <a:ln cap="flat" cmpd="sng" w="38100">
            <a:solidFill>
              <a:srgbClr val="FF0000"/>
            </a:solidFill>
            <a:prstDash val="solid"/>
            <a:round/>
            <a:headEnd len="sm" w="sm" type="none"/>
            <a:tailEnd len="sm" w="sm" type="none"/>
          </a:ln>
        </p:spPr>
      </p:cxnSp>
      <p:cxnSp>
        <p:nvCxnSpPr>
          <p:cNvPr id="242" name="Google Shape;242;p8"/>
          <p:cNvCxnSpPr/>
          <p:nvPr/>
        </p:nvCxnSpPr>
        <p:spPr>
          <a:xfrm flipH="1" rot="10800000">
            <a:off x="2491877" y="3168819"/>
            <a:ext cx="1622923" cy="272448"/>
          </a:xfrm>
          <a:prstGeom prst="straightConnector1">
            <a:avLst/>
          </a:prstGeom>
          <a:noFill/>
          <a:ln cap="flat" cmpd="sng" w="38100">
            <a:solidFill>
              <a:srgbClr val="FF0000"/>
            </a:solidFill>
            <a:prstDash val="solid"/>
            <a:round/>
            <a:headEnd len="sm" w="sm" type="none"/>
            <a:tailEnd len="sm" w="sm" type="none"/>
          </a:ln>
        </p:spPr>
      </p:cxnSp>
      <p:cxnSp>
        <p:nvCxnSpPr>
          <p:cNvPr id="243" name="Google Shape;243;p8"/>
          <p:cNvCxnSpPr>
            <a:stCxn id="244" idx="3"/>
          </p:cNvCxnSpPr>
          <p:nvPr/>
        </p:nvCxnSpPr>
        <p:spPr>
          <a:xfrm flipH="1" rot="10800000">
            <a:off x="1370749" y="4562216"/>
            <a:ext cx="610500" cy="887700"/>
          </a:xfrm>
          <a:prstGeom prst="straightConnector1">
            <a:avLst/>
          </a:prstGeom>
          <a:noFill/>
          <a:ln cap="flat" cmpd="sng" w="38100">
            <a:solidFill>
              <a:srgbClr val="FF0000"/>
            </a:solidFill>
            <a:prstDash val="solid"/>
            <a:round/>
            <a:headEnd len="sm" w="sm" type="none"/>
            <a:tailEnd len="sm" w="sm" type="none"/>
          </a:ln>
        </p:spPr>
      </p:cxnSp>
      <p:sp>
        <p:nvSpPr>
          <p:cNvPr id="244" name="Google Shape;244;p8"/>
          <p:cNvSpPr txBox="1"/>
          <p:nvPr/>
        </p:nvSpPr>
        <p:spPr>
          <a:xfrm>
            <a:off x="0" y="5266114"/>
            <a:ext cx="1370749" cy="36760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Verdana"/>
                <a:ea typeface="Verdana"/>
                <a:cs typeface="Verdana"/>
                <a:sym typeface="Verdana"/>
              </a:rPr>
              <a:t>Fat bodies</a:t>
            </a:r>
            <a:endParaRPr b="0" i="0" sz="1400" u="none" cap="none" strike="noStrike">
              <a:solidFill>
                <a:srgbClr val="000000"/>
              </a:solidFill>
              <a:latin typeface="Arial"/>
              <a:ea typeface="Arial"/>
              <a:cs typeface="Arial"/>
              <a:sym typeface="Arial"/>
            </a:endParaRPr>
          </a:p>
        </p:txBody>
      </p:sp>
      <p:cxnSp>
        <p:nvCxnSpPr>
          <p:cNvPr id="245" name="Google Shape;245;p8"/>
          <p:cNvCxnSpPr/>
          <p:nvPr/>
        </p:nvCxnSpPr>
        <p:spPr>
          <a:xfrm flipH="1" rot="10800000">
            <a:off x="3168805" y="4701977"/>
            <a:ext cx="2906265" cy="490625"/>
          </a:xfrm>
          <a:prstGeom prst="straightConnector1">
            <a:avLst/>
          </a:prstGeom>
          <a:noFill/>
          <a:ln cap="flat" cmpd="sng" w="38100">
            <a:solidFill>
              <a:srgbClr val="FF0000"/>
            </a:solidFill>
            <a:prstDash val="solid"/>
            <a:round/>
            <a:headEnd len="sm" w="sm" type="none"/>
            <a:tailEnd len="sm" w="sm" type="none"/>
          </a:ln>
        </p:spPr>
      </p:cxnSp>
      <p:sp>
        <p:nvSpPr>
          <p:cNvPr id="246" name="Google Shape;246;p8"/>
          <p:cNvSpPr txBox="1"/>
          <p:nvPr/>
        </p:nvSpPr>
        <p:spPr>
          <a:xfrm>
            <a:off x="5867400" y="4343400"/>
            <a:ext cx="3252924" cy="12618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Verdana"/>
                <a:ea typeface="Verdana"/>
                <a:cs typeface="Verdana"/>
                <a:sym typeface="Verdana"/>
              </a:rPr>
              <a:t>Large intestine (colon) - Water absorption; forms feces, excreted through cloaca </a:t>
            </a:r>
            <a:endParaRPr b="0" i="0" sz="1400" u="none" cap="none" strike="noStrike">
              <a:solidFill>
                <a:srgbClr val="000000"/>
              </a:solidFill>
              <a:latin typeface="Arial"/>
              <a:ea typeface="Arial"/>
              <a:cs typeface="Arial"/>
              <a:sym typeface="Arial"/>
            </a:endParaRPr>
          </a:p>
        </p:txBody>
      </p:sp>
      <p:cxnSp>
        <p:nvCxnSpPr>
          <p:cNvPr id="247" name="Google Shape;247;p8"/>
          <p:cNvCxnSpPr>
            <a:endCxn id="248" idx="1"/>
          </p:cNvCxnSpPr>
          <p:nvPr/>
        </p:nvCxnSpPr>
        <p:spPr>
          <a:xfrm flipH="1" rot="10800000">
            <a:off x="3168835" y="6053554"/>
            <a:ext cx="2798100" cy="250800"/>
          </a:xfrm>
          <a:prstGeom prst="straightConnector1">
            <a:avLst/>
          </a:prstGeom>
          <a:noFill/>
          <a:ln cap="flat" cmpd="sng" w="38100">
            <a:solidFill>
              <a:srgbClr val="FF0000"/>
            </a:solidFill>
            <a:prstDash val="solid"/>
            <a:round/>
            <a:headEnd len="sm" w="sm" type="none"/>
            <a:tailEnd len="sm" w="sm" type="none"/>
          </a:ln>
        </p:spPr>
      </p:cxnSp>
      <p:sp>
        <p:nvSpPr>
          <p:cNvPr id="248" name="Google Shape;248;p8"/>
          <p:cNvSpPr txBox="1"/>
          <p:nvPr/>
        </p:nvSpPr>
        <p:spPr>
          <a:xfrm>
            <a:off x="5966935" y="5715000"/>
            <a:ext cx="3068929" cy="67710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Verdana"/>
                <a:ea typeface="Verdana"/>
                <a:cs typeface="Verdana"/>
                <a:sym typeface="Verdana"/>
              </a:rPr>
              <a:t>Urinary bladder – Thin walled; urine storage</a:t>
            </a:r>
            <a:endParaRPr b="0" i="0" sz="1400" u="none" cap="none" strike="noStrike">
              <a:solidFill>
                <a:srgbClr val="000000"/>
              </a:solidFill>
              <a:latin typeface="Arial"/>
              <a:ea typeface="Arial"/>
              <a:cs typeface="Arial"/>
              <a:sym typeface="Arial"/>
            </a:endParaRPr>
          </a:p>
        </p:txBody>
      </p:sp>
      <p:sp>
        <p:nvSpPr>
          <p:cNvPr id="249" name="Google Shape;249;p8"/>
          <p:cNvSpPr txBox="1"/>
          <p:nvPr/>
        </p:nvSpPr>
        <p:spPr>
          <a:xfrm>
            <a:off x="1828800" y="0"/>
            <a:ext cx="69342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0"/>
                                  </p:stCondLst>
                                  <p:childTnLst>
                                    <p:set>
                                      <p:cBhvr>
                                        <p:cTn dur="1" fill="hold">
                                          <p:stCondLst>
                                            <p:cond delay="0"/>
                                          </p:stCondLst>
                                        </p:cTn>
                                        <p:tgtEl>
                                          <p:spTgt spid="236"/>
                                        </p:tgtEl>
                                        <p:attrNameLst>
                                          <p:attrName>style.visibility</p:attrName>
                                        </p:attrNameLst>
                                      </p:cBhvr>
                                      <p:to>
                                        <p:strVal val="visible"/>
                                      </p:to>
                                    </p:set>
                                    <p:animEffect filter="fade" transition="in">
                                      <p:cBhvr>
                                        <p:cTn dur="3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0"/>
                                        <p:tgtEl>
                                          <p:spTgt spid="228"/>
                                        </p:tgtEl>
                                      </p:cBhvr>
                                    </p:animEffect>
                                  </p:childTnLst>
                                </p:cTn>
                              </p:par>
                              <p:par>
                                <p:cTn fill="hold" nodeType="withEffect" presetClass="entr" presetID="10" presetSubtype="0">
                                  <p:stCondLst>
                                    <p:cond delay="1000"/>
                                  </p:stCondLst>
                                  <p:childTnLst>
                                    <p:set>
                                      <p:cBhvr>
                                        <p:cTn dur="1" fill="hold">
                                          <p:stCondLst>
                                            <p:cond delay="0"/>
                                          </p:stCondLst>
                                        </p:cTn>
                                        <p:tgtEl>
                                          <p:spTgt spid="231"/>
                                        </p:tgtEl>
                                        <p:attrNameLst>
                                          <p:attrName>style.visibility</p:attrName>
                                        </p:attrNameLst>
                                      </p:cBhvr>
                                      <p:to>
                                        <p:strVal val="visible"/>
                                      </p:to>
                                    </p:set>
                                    <p:animEffect filter="fade" transition="in">
                                      <p:cBhvr>
                                        <p:cTn dur="5000"/>
                                        <p:tgtEl>
                                          <p:spTgt spid="231"/>
                                        </p:tgtEl>
                                      </p:cBhvr>
                                    </p:animEffect>
                                  </p:childTnLst>
                                </p:cTn>
                              </p:par>
                              <p:par>
                                <p:cTn fill="hold" nodeType="withEffect" presetClass="entr" presetID="10" presetSubtype="0">
                                  <p:stCondLst>
                                    <p:cond delay="1000"/>
                                  </p:stCondLst>
                                  <p:childTnLst>
                                    <p:set>
                                      <p:cBhvr>
                                        <p:cTn dur="1" fill="hold">
                                          <p:stCondLst>
                                            <p:cond delay="0"/>
                                          </p:stCondLst>
                                        </p:cTn>
                                        <p:tgtEl>
                                          <p:spTgt spid="235"/>
                                        </p:tgtEl>
                                        <p:attrNameLst>
                                          <p:attrName>style.visibility</p:attrName>
                                        </p:attrNameLst>
                                      </p:cBhvr>
                                      <p:to>
                                        <p:strVal val="visible"/>
                                      </p:to>
                                    </p:set>
                                    <p:animEffect filter="fade" transition="in">
                                      <p:cBhvr>
                                        <p:cTn dur="5000"/>
                                        <p:tgtEl>
                                          <p:spTgt spid="235"/>
                                        </p:tgtEl>
                                      </p:cBhvr>
                                    </p:animEffect>
                                  </p:childTnLst>
                                </p:cTn>
                              </p:par>
                              <p:par>
                                <p:cTn fill="hold" nodeType="withEffect" presetClass="entr" presetID="10" presetSubtype="0">
                                  <p:stCondLst>
                                    <p:cond delay="1000"/>
                                  </p:stCondLst>
                                  <p:childTnLst>
                                    <p:set>
                                      <p:cBhvr>
                                        <p:cTn dur="1" fill="hold">
                                          <p:stCondLst>
                                            <p:cond delay="0"/>
                                          </p:stCondLst>
                                        </p:cTn>
                                        <p:tgtEl>
                                          <p:spTgt spid="237"/>
                                        </p:tgtEl>
                                        <p:attrNameLst>
                                          <p:attrName>style.visibility</p:attrName>
                                        </p:attrNameLst>
                                      </p:cBhvr>
                                      <p:to>
                                        <p:strVal val="visible"/>
                                      </p:to>
                                    </p:set>
                                    <p:animEffect filter="fade" transition="in">
                                      <p:cBhvr>
                                        <p:cTn dur="5000"/>
                                        <p:tgtEl>
                                          <p:spTgt spid="237"/>
                                        </p:tgtEl>
                                      </p:cBhvr>
                                    </p:animEffect>
                                  </p:childTnLst>
                                </p:cTn>
                              </p:par>
                              <p:par>
                                <p:cTn fill="hold" nodeType="withEffect" presetClass="entr" presetID="10" presetSubtype="0">
                                  <p:stCondLst>
                                    <p:cond delay="1000"/>
                                  </p:stCondLst>
                                  <p:childTnLst>
                                    <p:set>
                                      <p:cBhvr>
                                        <p:cTn dur="1" fill="hold">
                                          <p:stCondLst>
                                            <p:cond delay="0"/>
                                          </p:stCondLst>
                                        </p:cTn>
                                        <p:tgtEl>
                                          <p:spTgt spid="238"/>
                                        </p:tgtEl>
                                        <p:attrNameLst>
                                          <p:attrName>style.visibility</p:attrName>
                                        </p:attrNameLst>
                                      </p:cBhvr>
                                      <p:to>
                                        <p:strVal val="visible"/>
                                      </p:to>
                                    </p:set>
                                    <p:animEffect filter="fade" transition="in">
                                      <p:cBhvr>
                                        <p:cTn dur="5000"/>
                                        <p:tgtEl>
                                          <p:spTgt spid="238"/>
                                        </p:tgtEl>
                                      </p:cBhvr>
                                    </p:animEffect>
                                  </p:childTnLst>
                                </p:cTn>
                              </p:par>
                              <p:par>
                                <p:cTn fill="hold" nodeType="withEffect" presetClass="entr" presetID="10" presetSubtype="0">
                                  <p:stCondLst>
                                    <p:cond delay="1000"/>
                                  </p:stCondLst>
                                  <p:childTnLst>
                                    <p:set>
                                      <p:cBhvr>
                                        <p:cTn dur="1" fill="hold">
                                          <p:stCondLst>
                                            <p:cond delay="0"/>
                                          </p:stCondLst>
                                        </p:cTn>
                                        <p:tgtEl>
                                          <p:spTgt spid="243"/>
                                        </p:tgtEl>
                                        <p:attrNameLst>
                                          <p:attrName>style.visibility</p:attrName>
                                        </p:attrNameLst>
                                      </p:cBhvr>
                                      <p:to>
                                        <p:strVal val="visible"/>
                                      </p:to>
                                    </p:set>
                                    <p:animEffect filter="fade" transition="in">
                                      <p:cBhvr>
                                        <p:cTn dur="5000"/>
                                        <p:tgtEl>
                                          <p:spTgt spid="243"/>
                                        </p:tgtEl>
                                      </p:cBhvr>
                                    </p:animEffect>
                                  </p:childTnLst>
                                </p:cTn>
                              </p:par>
                              <p:par>
                                <p:cTn fill="hold" nodeType="withEffect" presetClass="entr" presetID="10" presetSubtype="0">
                                  <p:stCondLst>
                                    <p:cond delay="1000"/>
                                  </p:stCondLst>
                                  <p:childTnLst>
                                    <p:set>
                                      <p:cBhvr>
                                        <p:cTn dur="1" fill="hold">
                                          <p:stCondLst>
                                            <p:cond delay="0"/>
                                          </p:stCondLst>
                                        </p:cTn>
                                        <p:tgtEl>
                                          <p:spTgt spid="244"/>
                                        </p:tgtEl>
                                        <p:attrNameLst>
                                          <p:attrName>style.visibility</p:attrName>
                                        </p:attrNameLst>
                                      </p:cBhvr>
                                      <p:to>
                                        <p:strVal val="visible"/>
                                      </p:to>
                                    </p:set>
                                    <p:animEffect filter="fade" transition="in">
                                      <p:cBhvr>
                                        <p:cTn dur="5000"/>
                                        <p:tgtEl>
                                          <p:spTgt spid="244"/>
                                        </p:tgtEl>
                                      </p:cBhvr>
                                    </p:animEffect>
                                  </p:childTnLst>
                                </p:cTn>
                              </p:par>
                              <p:par>
                                <p:cTn fill="hold" nodeType="withEffect" presetClass="entr" presetID="10" presetSubtype="0">
                                  <p:stCondLst>
                                    <p:cond delay="1000"/>
                                  </p:stCondLst>
                                  <p:childTnLst>
                                    <p:set>
                                      <p:cBhvr>
                                        <p:cTn dur="1" fill="hold">
                                          <p:stCondLst>
                                            <p:cond delay="0"/>
                                          </p:stCondLst>
                                        </p:cTn>
                                        <p:tgtEl>
                                          <p:spTgt spid="239"/>
                                        </p:tgtEl>
                                        <p:attrNameLst>
                                          <p:attrName>style.visibility</p:attrName>
                                        </p:attrNameLst>
                                      </p:cBhvr>
                                      <p:to>
                                        <p:strVal val="visible"/>
                                      </p:to>
                                    </p:set>
                                    <p:animEffect filter="fade" transition="in">
                                      <p:cBhvr>
                                        <p:cTn dur="5000"/>
                                        <p:tgtEl>
                                          <p:spTgt spid="239"/>
                                        </p:tgtEl>
                                      </p:cBhvr>
                                    </p:animEffect>
                                  </p:childTnLst>
                                </p:cTn>
                              </p:par>
                              <p:par>
                                <p:cTn fill="hold" nodeType="withEffect" presetClass="entr" presetID="10" presetSubtype="0">
                                  <p:stCondLst>
                                    <p:cond delay="3000"/>
                                  </p:stCondLst>
                                  <p:childTnLst>
                                    <p:set>
                                      <p:cBhvr>
                                        <p:cTn dur="1" fill="hold">
                                          <p:stCondLst>
                                            <p:cond delay="0"/>
                                          </p:stCondLst>
                                        </p:cTn>
                                        <p:tgtEl>
                                          <p:spTgt spid="234"/>
                                        </p:tgtEl>
                                        <p:attrNameLst>
                                          <p:attrName>style.visibility</p:attrName>
                                        </p:attrNameLst>
                                      </p:cBhvr>
                                      <p:to>
                                        <p:strVal val="visible"/>
                                      </p:to>
                                    </p:set>
                                    <p:animEffect filter="fade" transition="in">
                                      <p:cBhvr>
                                        <p:cTn dur="5000"/>
                                        <p:tgtEl>
                                          <p:spTgt spid="234"/>
                                        </p:tgtEl>
                                      </p:cBhvr>
                                    </p:animEffect>
                                  </p:childTnLst>
                                </p:cTn>
                              </p:par>
                              <p:par>
                                <p:cTn fill="hold" nodeType="withEffect" presetClass="entr" presetID="10" presetSubtype="0">
                                  <p:stCondLst>
                                    <p:cond delay="3000"/>
                                  </p:stCondLst>
                                  <p:childTnLst>
                                    <p:set>
                                      <p:cBhvr>
                                        <p:cTn dur="1" fill="hold">
                                          <p:stCondLst>
                                            <p:cond delay="0"/>
                                          </p:stCondLst>
                                        </p:cTn>
                                        <p:tgtEl>
                                          <p:spTgt spid="233"/>
                                        </p:tgtEl>
                                        <p:attrNameLst>
                                          <p:attrName>style.visibility</p:attrName>
                                        </p:attrNameLst>
                                      </p:cBhvr>
                                      <p:to>
                                        <p:strVal val="visible"/>
                                      </p:to>
                                    </p:set>
                                    <p:animEffect filter="fade" transition="in">
                                      <p:cBhvr>
                                        <p:cTn dur="5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9"/>
          <p:cNvPicPr preferRelativeResize="0"/>
          <p:nvPr/>
        </p:nvPicPr>
        <p:blipFill rotWithShape="1">
          <a:blip r:embed="rId3">
            <a:alphaModFix/>
          </a:blip>
          <a:srcRect b="0" l="0" r="0" t="0"/>
          <a:stretch/>
        </p:blipFill>
        <p:spPr>
          <a:xfrm>
            <a:off x="312901" y="820298"/>
            <a:ext cx="5529998" cy="5712707"/>
          </a:xfrm>
          <a:prstGeom prst="rect">
            <a:avLst/>
          </a:prstGeom>
          <a:noFill/>
          <a:ln>
            <a:noFill/>
          </a:ln>
        </p:spPr>
      </p:pic>
      <p:sp>
        <p:nvSpPr>
          <p:cNvPr id="255" name="Google Shape;255;p9"/>
          <p:cNvSpPr/>
          <p:nvPr/>
        </p:nvSpPr>
        <p:spPr>
          <a:xfrm>
            <a:off x="0" y="-76200"/>
            <a:ext cx="9144000" cy="1143000"/>
          </a:xfrm>
          <a:prstGeom prst="rect">
            <a:avLst/>
          </a:prstGeom>
          <a:solidFill>
            <a:srgbClr val="7F23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cxnSp>
        <p:nvCxnSpPr>
          <p:cNvPr id="256" name="Google Shape;256;p9"/>
          <p:cNvCxnSpPr/>
          <p:nvPr/>
        </p:nvCxnSpPr>
        <p:spPr>
          <a:xfrm>
            <a:off x="0" y="990600"/>
            <a:ext cx="9144000" cy="0"/>
          </a:xfrm>
          <a:prstGeom prst="straightConnector1">
            <a:avLst/>
          </a:prstGeom>
          <a:noFill/>
          <a:ln cap="flat" cmpd="tri" w="127000">
            <a:solidFill>
              <a:schemeClr val="lt1"/>
            </a:solidFill>
            <a:prstDash val="solid"/>
            <a:round/>
            <a:headEnd len="sm" w="sm" type="none"/>
            <a:tailEnd len="sm" w="sm" type="none"/>
          </a:ln>
        </p:spPr>
      </p:cxnSp>
      <p:cxnSp>
        <p:nvCxnSpPr>
          <p:cNvPr id="257" name="Google Shape;257;p9"/>
          <p:cNvCxnSpPr/>
          <p:nvPr/>
        </p:nvCxnSpPr>
        <p:spPr>
          <a:xfrm flipH="1" rot="10800000">
            <a:off x="1752600" y="1704507"/>
            <a:ext cx="1269359" cy="224464"/>
          </a:xfrm>
          <a:prstGeom prst="straightConnector1">
            <a:avLst/>
          </a:prstGeom>
          <a:noFill/>
          <a:ln cap="flat" cmpd="sng" w="38100">
            <a:solidFill>
              <a:srgbClr val="FF0000"/>
            </a:solidFill>
            <a:prstDash val="solid"/>
            <a:round/>
            <a:headEnd len="sm" w="sm" type="none"/>
            <a:tailEnd len="sm" w="sm" type="none"/>
          </a:ln>
        </p:spPr>
      </p:cxnSp>
      <p:cxnSp>
        <p:nvCxnSpPr>
          <p:cNvPr id="258" name="Google Shape;258;p9"/>
          <p:cNvCxnSpPr/>
          <p:nvPr/>
        </p:nvCxnSpPr>
        <p:spPr>
          <a:xfrm>
            <a:off x="3318282" y="2622808"/>
            <a:ext cx="2690335" cy="1068587"/>
          </a:xfrm>
          <a:prstGeom prst="straightConnector1">
            <a:avLst/>
          </a:prstGeom>
          <a:noFill/>
          <a:ln cap="flat" cmpd="sng" w="38100">
            <a:solidFill>
              <a:srgbClr val="FF0000"/>
            </a:solidFill>
            <a:prstDash val="solid"/>
            <a:round/>
            <a:headEnd len="sm" w="sm" type="none"/>
            <a:tailEnd len="sm" w="sm" type="none"/>
          </a:ln>
        </p:spPr>
      </p:cxnSp>
      <p:sp>
        <p:nvSpPr>
          <p:cNvPr id="259" name="Google Shape;259;p9"/>
          <p:cNvSpPr txBox="1"/>
          <p:nvPr/>
        </p:nvSpPr>
        <p:spPr>
          <a:xfrm>
            <a:off x="6019799" y="1066800"/>
            <a:ext cx="2743201" cy="3847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Verdana"/>
                <a:ea typeface="Verdana"/>
                <a:cs typeface="Verdana"/>
                <a:sym typeface="Verdana"/>
              </a:rPr>
              <a:t>Stomach</a:t>
            </a:r>
            <a:endParaRPr b="0" i="0" sz="1400" u="none" cap="none" strike="noStrike">
              <a:solidFill>
                <a:srgbClr val="000000"/>
              </a:solidFill>
              <a:latin typeface="Arial"/>
              <a:ea typeface="Arial"/>
              <a:cs typeface="Arial"/>
              <a:sym typeface="Arial"/>
            </a:endParaRPr>
          </a:p>
        </p:txBody>
      </p:sp>
      <p:cxnSp>
        <p:nvCxnSpPr>
          <p:cNvPr id="260" name="Google Shape;260;p9"/>
          <p:cNvCxnSpPr>
            <a:stCxn id="259" idx="1"/>
          </p:cNvCxnSpPr>
          <p:nvPr/>
        </p:nvCxnSpPr>
        <p:spPr>
          <a:xfrm flipH="1">
            <a:off x="3886199" y="1259161"/>
            <a:ext cx="2133600" cy="1200900"/>
          </a:xfrm>
          <a:prstGeom prst="straightConnector1">
            <a:avLst/>
          </a:prstGeom>
          <a:noFill/>
          <a:ln cap="flat" cmpd="sng" w="38100">
            <a:solidFill>
              <a:srgbClr val="FF0000"/>
            </a:solidFill>
            <a:prstDash val="solid"/>
            <a:round/>
            <a:headEnd len="sm" w="sm" type="none"/>
            <a:tailEnd len="sm" w="sm" type="none"/>
          </a:ln>
        </p:spPr>
      </p:cxnSp>
      <p:sp>
        <p:nvSpPr>
          <p:cNvPr id="261" name="Google Shape;261;p9"/>
          <p:cNvSpPr txBox="1"/>
          <p:nvPr/>
        </p:nvSpPr>
        <p:spPr>
          <a:xfrm>
            <a:off x="124196" y="1037667"/>
            <a:ext cx="1728958"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Liver lifted</a:t>
            </a:r>
            <a:endParaRPr b="0" i="0" sz="1400" u="none" cap="none" strike="noStrike">
              <a:solidFill>
                <a:srgbClr val="000000"/>
              </a:solidFill>
              <a:latin typeface="Arial"/>
              <a:ea typeface="Arial"/>
              <a:cs typeface="Arial"/>
              <a:sym typeface="Arial"/>
            </a:endParaRPr>
          </a:p>
        </p:txBody>
      </p:sp>
      <p:sp>
        <p:nvSpPr>
          <p:cNvPr id="262" name="Google Shape;262;p9"/>
          <p:cNvSpPr/>
          <p:nvPr/>
        </p:nvSpPr>
        <p:spPr>
          <a:xfrm>
            <a:off x="8229600" y="6400800"/>
            <a:ext cx="838199" cy="381000"/>
          </a:xfrm>
          <a:prstGeom prst="roundRect">
            <a:avLst>
              <a:gd fmla="val 50000" name="adj"/>
            </a:avLst>
          </a:prstGeom>
          <a:solidFill>
            <a:srgbClr val="7F232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1"/>
                </a:solidFill>
                <a:latin typeface="Corsiva"/>
                <a:ea typeface="Corsiva"/>
                <a:cs typeface="Corsiva"/>
                <a:sym typeface="Corsiva"/>
              </a:rPr>
              <a:t>Click</a:t>
            </a:r>
            <a:endParaRPr b="0" i="0" sz="1400" u="none" cap="none" strike="noStrike">
              <a:solidFill>
                <a:srgbClr val="000000"/>
              </a:solidFill>
              <a:latin typeface="Arial"/>
              <a:ea typeface="Arial"/>
              <a:cs typeface="Arial"/>
              <a:sym typeface="Arial"/>
            </a:endParaRPr>
          </a:p>
        </p:txBody>
      </p:sp>
      <p:cxnSp>
        <p:nvCxnSpPr>
          <p:cNvPr id="263" name="Google Shape;263;p9"/>
          <p:cNvCxnSpPr/>
          <p:nvPr/>
        </p:nvCxnSpPr>
        <p:spPr>
          <a:xfrm rot="10800000">
            <a:off x="946080" y="1336877"/>
            <a:ext cx="1416120" cy="249979"/>
          </a:xfrm>
          <a:prstGeom prst="straightConnector1">
            <a:avLst/>
          </a:prstGeom>
          <a:noFill/>
          <a:ln cap="flat" cmpd="sng" w="38100">
            <a:solidFill>
              <a:srgbClr val="FF0000"/>
            </a:solidFill>
            <a:prstDash val="solid"/>
            <a:round/>
            <a:headEnd len="sm" w="sm" type="none"/>
            <a:tailEnd len="sm" w="sm" type="none"/>
          </a:ln>
        </p:spPr>
      </p:cxnSp>
      <p:sp>
        <p:nvSpPr>
          <p:cNvPr id="264" name="Google Shape;264;p9"/>
          <p:cNvSpPr txBox="1"/>
          <p:nvPr/>
        </p:nvSpPr>
        <p:spPr>
          <a:xfrm>
            <a:off x="14678" y="1717694"/>
            <a:ext cx="1886153" cy="3539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Verdana"/>
                <a:ea typeface="Verdana"/>
                <a:cs typeface="Verdana"/>
                <a:sym typeface="Verdana"/>
              </a:rPr>
              <a:t>Small intestine</a:t>
            </a:r>
            <a:endParaRPr b="0" i="0" sz="1400" u="none" cap="none" strike="noStrike">
              <a:solidFill>
                <a:srgbClr val="000000"/>
              </a:solidFill>
              <a:latin typeface="Arial"/>
              <a:ea typeface="Arial"/>
              <a:cs typeface="Arial"/>
              <a:sym typeface="Arial"/>
            </a:endParaRPr>
          </a:p>
        </p:txBody>
      </p:sp>
      <p:sp>
        <p:nvSpPr>
          <p:cNvPr id="265" name="Google Shape;265;p9"/>
          <p:cNvSpPr txBox="1"/>
          <p:nvPr/>
        </p:nvSpPr>
        <p:spPr>
          <a:xfrm>
            <a:off x="5966935" y="2398733"/>
            <a:ext cx="3068929" cy="258532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Verdana"/>
                <a:ea typeface="Verdana"/>
                <a:cs typeface="Verdana"/>
                <a:sym typeface="Verdana"/>
              </a:rPr>
              <a:t>Pancreas – Located at the start of the small intestine; enzyme producing structure for digestion (pancreatic juices); hormone production, like insulin used for blood sugar regulation </a:t>
            </a:r>
            <a:endParaRPr b="0" i="0" sz="1400" u="none" cap="none" strike="noStrike">
              <a:solidFill>
                <a:srgbClr val="000000"/>
              </a:solidFill>
              <a:latin typeface="Arial"/>
              <a:ea typeface="Arial"/>
              <a:cs typeface="Arial"/>
              <a:sym typeface="Arial"/>
            </a:endParaRPr>
          </a:p>
        </p:txBody>
      </p:sp>
      <p:cxnSp>
        <p:nvCxnSpPr>
          <p:cNvPr id="266" name="Google Shape;266;p9"/>
          <p:cNvCxnSpPr/>
          <p:nvPr/>
        </p:nvCxnSpPr>
        <p:spPr>
          <a:xfrm flipH="1" rot="10800000">
            <a:off x="1412431" y="4562160"/>
            <a:ext cx="610451" cy="887756"/>
          </a:xfrm>
          <a:prstGeom prst="straightConnector1">
            <a:avLst/>
          </a:prstGeom>
          <a:noFill/>
          <a:ln cap="flat" cmpd="sng" w="38100">
            <a:solidFill>
              <a:srgbClr val="FF0000"/>
            </a:solidFill>
            <a:prstDash val="solid"/>
            <a:round/>
            <a:headEnd len="sm" w="sm" type="none"/>
            <a:tailEnd len="sm" w="sm" type="none"/>
          </a:ln>
        </p:spPr>
      </p:cxnSp>
      <p:sp>
        <p:nvSpPr>
          <p:cNvPr id="267" name="Google Shape;267;p9"/>
          <p:cNvSpPr txBox="1"/>
          <p:nvPr/>
        </p:nvSpPr>
        <p:spPr>
          <a:xfrm>
            <a:off x="0" y="5266114"/>
            <a:ext cx="1370749" cy="36760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Verdana"/>
                <a:ea typeface="Verdana"/>
                <a:cs typeface="Verdana"/>
                <a:sym typeface="Verdana"/>
              </a:rPr>
              <a:t>Fat bodies</a:t>
            </a:r>
            <a:endParaRPr b="0" i="0" sz="1400" u="none" cap="none" strike="noStrike">
              <a:solidFill>
                <a:srgbClr val="000000"/>
              </a:solidFill>
              <a:latin typeface="Arial"/>
              <a:ea typeface="Arial"/>
              <a:cs typeface="Arial"/>
              <a:sym typeface="Arial"/>
            </a:endParaRPr>
          </a:p>
        </p:txBody>
      </p:sp>
      <p:cxnSp>
        <p:nvCxnSpPr>
          <p:cNvPr id="268" name="Google Shape;268;p9"/>
          <p:cNvCxnSpPr/>
          <p:nvPr/>
        </p:nvCxnSpPr>
        <p:spPr>
          <a:xfrm flipH="1">
            <a:off x="3241515" y="4677581"/>
            <a:ext cx="318653" cy="1043230"/>
          </a:xfrm>
          <a:prstGeom prst="straightConnector1">
            <a:avLst/>
          </a:prstGeom>
          <a:noFill/>
          <a:ln cap="flat" cmpd="sng" w="38100">
            <a:solidFill>
              <a:srgbClr val="FF0000"/>
            </a:solidFill>
            <a:prstDash val="solid"/>
            <a:round/>
            <a:headEnd len="sm" w="sm" type="none"/>
            <a:tailEnd len="sm" w="sm" type="none"/>
          </a:ln>
        </p:spPr>
      </p:cxnSp>
      <p:sp>
        <p:nvSpPr>
          <p:cNvPr id="269" name="Google Shape;269;p9"/>
          <p:cNvSpPr txBox="1"/>
          <p:nvPr/>
        </p:nvSpPr>
        <p:spPr>
          <a:xfrm>
            <a:off x="1944373" y="5704380"/>
            <a:ext cx="2135910" cy="3847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Verdana"/>
                <a:ea typeface="Verdana"/>
                <a:cs typeface="Verdana"/>
                <a:sym typeface="Verdana"/>
              </a:rPr>
              <a:t>Large intestine</a:t>
            </a:r>
            <a:endParaRPr b="0" i="0" sz="1400" u="none" cap="none" strike="noStrike">
              <a:solidFill>
                <a:srgbClr val="000000"/>
              </a:solidFill>
              <a:latin typeface="Arial"/>
              <a:ea typeface="Arial"/>
              <a:cs typeface="Arial"/>
              <a:sym typeface="Arial"/>
            </a:endParaRPr>
          </a:p>
        </p:txBody>
      </p:sp>
      <p:cxnSp>
        <p:nvCxnSpPr>
          <p:cNvPr id="270" name="Google Shape;270;p9"/>
          <p:cNvCxnSpPr/>
          <p:nvPr/>
        </p:nvCxnSpPr>
        <p:spPr>
          <a:xfrm>
            <a:off x="1984829" y="1895528"/>
            <a:ext cx="932305" cy="671150"/>
          </a:xfrm>
          <a:prstGeom prst="straightConnector1">
            <a:avLst/>
          </a:prstGeom>
          <a:noFill/>
          <a:ln cap="flat" cmpd="sng" w="38100">
            <a:solidFill>
              <a:srgbClr val="FF0000"/>
            </a:solidFill>
            <a:prstDash val="solid"/>
            <a:round/>
            <a:headEnd len="sm" w="sm" type="none"/>
            <a:tailEnd len="sm" w="sm" type="none"/>
          </a:ln>
        </p:spPr>
      </p:cxnSp>
      <p:cxnSp>
        <p:nvCxnSpPr>
          <p:cNvPr id="271" name="Google Shape;271;p9"/>
          <p:cNvCxnSpPr/>
          <p:nvPr/>
        </p:nvCxnSpPr>
        <p:spPr>
          <a:xfrm>
            <a:off x="1988457" y="1895528"/>
            <a:ext cx="669591" cy="1333316"/>
          </a:xfrm>
          <a:prstGeom prst="straightConnector1">
            <a:avLst/>
          </a:prstGeom>
          <a:noFill/>
          <a:ln cap="flat" cmpd="sng" w="38100">
            <a:solidFill>
              <a:srgbClr val="FF0000"/>
            </a:solidFill>
            <a:prstDash val="solid"/>
            <a:round/>
            <a:headEnd len="sm" w="sm" type="none"/>
            <a:tailEnd len="sm" w="sm" type="none"/>
          </a:ln>
        </p:spPr>
      </p:cxnSp>
      <p:cxnSp>
        <p:nvCxnSpPr>
          <p:cNvPr id="272" name="Google Shape;272;p9"/>
          <p:cNvCxnSpPr/>
          <p:nvPr/>
        </p:nvCxnSpPr>
        <p:spPr>
          <a:xfrm flipH="1">
            <a:off x="1545642" y="1209646"/>
            <a:ext cx="2184377" cy="225257"/>
          </a:xfrm>
          <a:prstGeom prst="straightConnector1">
            <a:avLst/>
          </a:prstGeom>
          <a:noFill/>
          <a:ln cap="flat" cmpd="sng" w="38100">
            <a:solidFill>
              <a:srgbClr val="FF0000"/>
            </a:solidFill>
            <a:prstDash val="solid"/>
            <a:round/>
            <a:headEnd len="sm" w="sm" type="none"/>
            <a:tailEnd len="sm" w="sm" type="none"/>
          </a:ln>
        </p:spPr>
      </p:cxnSp>
      <p:pic>
        <p:nvPicPr>
          <p:cNvPr id="273" name="Google Shape;273;p9"/>
          <p:cNvPicPr preferRelativeResize="0"/>
          <p:nvPr/>
        </p:nvPicPr>
        <p:blipFill rotWithShape="1">
          <a:blip r:embed="rId4">
            <a:alphaModFix/>
          </a:blip>
          <a:srcRect b="0" l="0" r="0" t="0"/>
          <a:stretch/>
        </p:blipFill>
        <p:spPr>
          <a:xfrm>
            <a:off x="493047" y="1465635"/>
            <a:ext cx="7205571" cy="4676192"/>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274" name="Google Shape;274;p9"/>
          <p:cNvSpPr txBox="1"/>
          <p:nvPr/>
        </p:nvSpPr>
        <p:spPr>
          <a:xfrm>
            <a:off x="2987648" y="1626586"/>
            <a:ext cx="271099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Close-up of pancreas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1"/>
                </a:solidFill>
                <a:latin typeface="Verdana"/>
                <a:ea typeface="Verdana"/>
                <a:cs typeface="Verdana"/>
                <a:sym typeface="Verdana"/>
              </a:rPr>
              <a:t>(lighter specimen)  </a:t>
            </a:r>
            <a:endParaRPr b="0" i="0" sz="1700" u="none" cap="none" strike="noStrike">
              <a:solidFill>
                <a:schemeClr val="dk1"/>
              </a:solidFill>
              <a:latin typeface="Verdana"/>
              <a:ea typeface="Verdana"/>
              <a:cs typeface="Verdana"/>
              <a:sym typeface="Verdana"/>
            </a:endParaRPr>
          </a:p>
        </p:txBody>
      </p:sp>
      <p:cxnSp>
        <p:nvCxnSpPr>
          <p:cNvPr id="275" name="Google Shape;275;p9"/>
          <p:cNvCxnSpPr/>
          <p:nvPr/>
        </p:nvCxnSpPr>
        <p:spPr>
          <a:xfrm flipH="1">
            <a:off x="3485779" y="2228599"/>
            <a:ext cx="696270" cy="1340466"/>
          </a:xfrm>
          <a:prstGeom prst="straightConnector1">
            <a:avLst/>
          </a:prstGeom>
          <a:noFill/>
          <a:ln cap="flat" cmpd="sng" w="19050">
            <a:solidFill>
              <a:srgbClr val="FFFFFF"/>
            </a:solidFill>
            <a:prstDash val="solid"/>
            <a:round/>
            <a:headEnd len="sm" w="sm" type="none"/>
            <a:tailEnd len="sm" w="sm" type="none"/>
          </a:ln>
        </p:spPr>
      </p:cxnSp>
      <p:sp>
        <p:nvSpPr>
          <p:cNvPr id="276" name="Google Shape;276;p9"/>
          <p:cNvSpPr txBox="1"/>
          <p:nvPr/>
        </p:nvSpPr>
        <p:spPr>
          <a:xfrm>
            <a:off x="532889" y="3199733"/>
            <a:ext cx="19127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Small intestine</a:t>
            </a:r>
            <a:endParaRPr b="0" i="0" sz="1800" u="none" cap="none" strike="noStrike">
              <a:solidFill>
                <a:schemeClr val="dk1"/>
              </a:solidFill>
              <a:latin typeface="Verdana"/>
              <a:ea typeface="Verdana"/>
              <a:cs typeface="Verdana"/>
              <a:sym typeface="Verdana"/>
            </a:endParaRPr>
          </a:p>
        </p:txBody>
      </p:sp>
      <p:cxnSp>
        <p:nvCxnSpPr>
          <p:cNvPr id="277" name="Google Shape;277;p9"/>
          <p:cNvCxnSpPr/>
          <p:nvPr/>
        </p:nvCxnSpPr>
        <p:spPr>
          <a:xfrm>
            <a:off x="1795348" y="3566449"/>
            <a:ext cx="1100224" cy="303800"/>
          </a:xfrm>
          <a:prstGeom prst="straightConnector1">
            <a:avLst/>
          </a:prstGeom>
          <a:noFill/>
          <a:ln cap="flat" cmpd="sng" w="19050">
            <a:solidFill>
              <a:srgbClr val="FFFFFF"/>
            </a:solidFill>
            <a:prstDash val="solid"/>
            <a:round/>
            <a:headEnd len="sm" w="sm" type="none"/>
            <a:tailEnd len="sm" w="sm" type="none"/>
          </a:ln>
        </p:spPr>
      </p:cxnSp>
      <p:sp>
        <p:nvSpPr>
          <p:cNvPr id="278" name="Google Shape;278;p9"/>
          <p:cNvSpPr txBox="1"/>
          <p:nvPr/>
        </p:nvSpPr>
        <p:spPr>
          <a:xfrm>
            <a:off x="4552513" y="4775488"/>
            <a:ext cx="120097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Stomach</a:t>
            </a:r>
            <a:endParaRPr b="0" i="0" sz="1800" u="none" cap="none" strike="noStrike">
              <a:solidFill>
                <a:schemeClr val="dk1"/>
              </a:solidFill>
              <a:latin typeface="Verdana"/>
              <a:ea typeface="Verdana"/>
              <a:cs typeface="Verdana"/>
              <a:sym typeface="Verdana"/>
            </a:endParaRPr>
          </a:p>
        </p:txBody>
      </p:sp>
      <p:cxnSp>
        <p:nvCxnSpPr>
          <p:cNvPr id="279" name="Google Shape;279;p9"/>
          <p:cNvCxnSpPr/>
          <p:nvPr/>
        </p:nvCxnSpPr>
        <p:spPr>
          <a:xfrm>
            <a:off x="4256438" y="4057724"/>
            <a:ext cx="750991" cy="798811"/>
          </a:xfrm>
          <a:prstGeom prst="straightConnector1">
            <a:avLst/>
          </a:prstGeom>
          <a:noFill/>
          <a:ln cap="flat" cmpd="sng" w="19050">
            <a:solidFill>
              <a:srgbClr val="FFFFFF"/>
            </a:solidFill>
            <a:prstDash val="solid"/>
            <a:round/>
            <a:headEnd len="sm" w="sm" type="none"/>
            <a:tailEnd len="sm" w="sm" type="none"/>
          </a:ln>
        </p:spPr>
      </p:cxnSp>
      <p:sp>
        <p:nvSpPr>
          <p:cNvPr id="280" name="Google Shape;280;p9"/>
          <p:cNvSpPr txBox="1"/>
          <p:nvPr/>
        </p:nvSpPr>
        <p:spPr>
          <a:xfrm>
            <a:off x="2518583" y="5225512"/>
            <a:ext cx="13676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Verdana"/>
                <a:ea typeface="Verdana"/>
                <a:cs typeface="Verdana"/>
                <a:sym typeface="Verdana"/>
              </a:rPr>
              <a:t>Fat bodies</a:t>
            </a:r>
            <a:endParaRPr b="0" i="0" sz="1800" u="none" cap="none" strike="noStrike">
              <a:solidFill>
                <a:schemeClr val="dk1"/>
              </a:solidFill>
              <a:latin typeface="Verdana"/>
              <a:ea typeface="Verdana"/>
              <a:cs typeface="Verdana"/>
              <a:sym typeface="Verdana"/>
            </a:endParaRPr>
          </a:p>
        </p:txBody>
      </p:sp>
      <p:sp>
        <p:nvSpPr>
          <p:cNvPr id="281" name="Google Shape;281;p9"/>
          <p:cNvSpPr txBox="1"/>
          <p:nvPr/>
        </p:nvSpPr>
        <p:spPr>
          <a:xfrm>
            <a:off x="1828800" y="0"/>
            <a:ext cx="69342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orsiva"/>
                <a:ea typeface="Corsiva"/>
                <a:cs typeface="Corsiva"/>
                <a:sym typeface="Corsiva"/>
              </a:rPr>
              <a:t>Interior of the Frog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0"/>
                                  </p:stCondLst>
                                  <p:childTnLst>
                                    <p:set>
                                      <p:cBhvr>
                                        <p:cTn dur="1" fill="hold">
                                          <p:stCondLst>
                                            <p:cond delay="0"/>
                                          </p:stCondLst>
                                        </p:cTn>
                                        <p:tgtEl>
                                          <p:spTgt spid="262"/>
                                        </p:tgtEl>
                                        <p:attrNameLst>
                                          <p:attrName>style.visibility</p:attrName>
                                        </p:attrNameLst>
                                      </p:cBhvr>
                                      <p:to>
                                        <p:strVal val="visible"/>
                                      </p:to>
                                    </p:set>
                                    <p:animEffect filter="fade" transition="in">
                                      <p:cBhvr>
                                        <p:cTn dur="5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3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0"/>
                                        <p:tgtEl>
                                          <p:spTgt spid="271"/>
                                        </p:tgtEl>
                                      </p:cBhvr>
                                    </p:animEffect>
                                  </p:childTnLst>
                                </p:cTn>
                              </p:par>
                              <p:par>
                                <p:cTn fill="hold" nodeType="withEffect" presetClass="entr" presetID="10" presetSubtype="0">
                                  <p:stCondLst>
                                    <p:cond delay="5000"/>
                                  </p:stCondLst>
                                  <p:childTnLst>
                                    <p:set>
                                      <p:cBhvr>
                                        <p:cTn dur="1" fill="hold">
                                          <p:stCondLst>
                                            <p:cond delay="0"/>
                                          </p:stCondLst>
                                        </p:cTn>
                                        <p:tgtEl>
                                          <p:spTgt spid="258"/>
                                        </p:tgtEl>
                                        <p:attrNameLst>
                                          <p:attrName>style.visibility</p:attrName>
                                        </p:attrNameLst>
                                      </p:cBhvr>
                                      <p:to>
                                        <p:strVal val="visible"/>
                                      </p:to>
                                    </p:set>
                                    <p:animEffect filter="fade" transition="in">
                                      <p:cBhvr>
                                        <p:cTn dur="5000"/>
                                        <p:tgtEl>
                                          <p:spTgt spid="258"/>
                                        </p:tgtEl>
                                      </p:cBhvr>
                                    </p:animEffect>
                                  </p:childTnLst>
                                </p:cTn>
                              </p:par>
                              <p:par>
                                <p:cTn fill="hold" nodeType="withEffect" presetClass="entr" presetID="10" presetSubtype="0">
                                  <p:stCondLst>
                                    <p:cond delay="5000"/>
                                  </p:stCondLst>
                                  <p:childTnLst>
                                    <p:set>
                                      <p:cBhvr>
                                        <p:cTn dur="1" fill="hold">
                                          <p:stCondLst>
                                            <p:cond delay="0"/>
                                          </p:stCondLst>
                                        </p:cTn>
                                        <p:tgtEl>
                                          <p:spTgt spid="265"/>
                                        </p:tgtEl>
                                        <p:attrNameLst>
                                          <p:attrName>style.visibility</p:attrName>
                                        </p:attrNameLst>
                                      </p:cBhvr>
                                      <p:to>
                                        <p:strVal val="visible"/>
                                      </p:to>
                                    </p:set>
                                    <p:animEffect filter="fade" transition="in">
                                      <p:cBhvr>
                                        <p:cTn dur="5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2012-07-19T20:24:09Z</dcterms:created>
  <dc:creator>Rokusek, Steven</dc:creator>
</cp:coreProperties>
</file>